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eño personalizado">
    <p:bg>
      <p:bgPr>
        <a:solidFill>
          <a:srgbClr val="FFFFFF"/>
        </a:solidFill>
        <a:effectLst/>
      </p:bgPr>
    </p:bg>
    <p:spTree>
      <p:nvGrpSpPr>
        <p:cNvPr id="1" name="Shape 50"/>
        <p:cNvGrpSpPr/>
        <p:nvPr/>
      </p:nvGrpSpPr>
      <p:grpSpPr>
        <a:xfrm>
          <a:off x="0" y="0"/>
          <a:ext cx="0" cy="0"/>
          <a:chOff x="0" y="0"/>
          <a:chExt cx="0" cy="0"/>
        </a:xfrm>
      </p:grpSpPr>
      <p:sp>
        <p:nvSpPr>
          <p:cNvPr id="51" name="Shape 51"/>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2" name="Shape 52"/>
          <p:cNvSpPr/>
          <p:nvPr/>
        </p:nvSpPr>
        <p:spPr>
          <a:xfrm>
            <a:off x="0" y="0"/>
            <a:ext cx="9144000" cy="34602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53" name="Shape 53"/>
          <p:cNvSpPr/>
          <p:nvPr/>
        </p:nvSpPr>
        <p:spPr>
          <a:xfrm rot="10800000">
            <a:off x="3950564" y="150"/>
            <a:ext cx="3459900" cy="3459900"/>
          </a:xfrm>
          <a:prstGeom prst="flowChartDelay">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54" name="Shape 54"/>
          <p:cNvSpPr/>
          <p:nvPr/>
        </p:nvSpPr>
        <p:spPr>
          <a:xfrm rot="10800000">
            <a:off x="3950564" y="125"/>
            <a:ext cx="3459900" cy="3459900"/>
          </a:xfrm>
          <a:prstGeom prst="flowChartDelay">
            <a:avLst/>
          </a:prstGeom>
          <a:solidFill>
            <a:srgbClr val="FFFFFF">
              <a:alpha val="12549"/>
            </a:srgbClr>
          </a:solidFill>
          <a:ln>
            <a:noFill/>
          </a:ln>
        </p:spPr>
        <p:txBody>
          <a:bodyPr wrap="square" lIns="91425" tIns="91425" rIns="91425" bIns="91425" anchor="ctr" anchorCtr="0">
            <a:noAutofit/>
          </a:bodyPr>
          <a:lstStyle/>
          <a:p>
            <a:pPr lvl="0">
              <a:spcBef>
                <a:spcPts val="0"/>
              </a:spcBef>
              <a:buNone/>
            </a:pPr>
            <a:endParaRPr/>
          </a:p>
        </p:txBody>
      </p:sp>
      <p:sp>
        <p:nvSpPr>
          <p:cNvPr id="55" name="Shape 55"/>
          <p:cNvSpPr/>
          <p:nvPr/>
        </p:nvSpPr>
        <p:spPr>
          <a:xfrm rot="10800000">
            <a:off x="4833295" y="150"/>
            <a:ext cx="3459900" cy="3459900"/>
          </a:xfrm>
          <a:prstGeom prst="flowChartDelay">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4833295" y="125"/>
            <a:ext cx="3459900" cy="3459900"/>
          </a:xfrm>
          <a:prstGeom prst="flowChartDelay">
            <a:avLst/>
          </a:prstGeom>
          <a:solidFill>
            <a:srgbClr val="FFFFFF">
              <a:alpha val="18820"/>
            </a:srgbClr>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rot="10800000">
            <a:off x="5684100" y="125"/>
            <a:ext cx="3459900" cy="3459900"/>
          </a:xfrm>
          <a:prstGeom prst="flowChartDelay">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rot="10800000">
            <a:off x="5684100" y="125"/>
            <a:ext cx="3459900" cy="3459900"/>
          </a:xfrm>
          <a:prstGeom prst="flowChartDelay">
            <a:avLst/>
          </a:prstGeom>
          <a:solidFill>
            <a:srgbClr val="FFFFFF">
              <a:alpha val="25099"/>
            </a:srgbClr>
          </a:solidFill>
          <a:ln>
            <a:noFill/>
          </a:ln>
        </p:spPr>
        <p:txBody>
          <a:bodyPr wrap="square" lIns="91425" tIns="91425" rIns="91425" bIns="91425" anchor="ctr" anchorCtr="0">
            <a:noAutofit/>
          </a:bodyPr>
          <a:lstStyle/>
          <a:p>
            <a:pPr lvl="0">
              <a:spcBef>
                <a:spcPts val="0"/>
              </a:spcBef>
              <a:buNone/>
            </a:pPr>
            <a:endParaRPr/>
          </a:p>
        </p:txBody>
      </p:sp>
      <p:sp>
        <p:nvSpPr>
          <p:cNvPr id="59" name="Shape 59"/>
          <p:cNvSpPr txBox="1">
            <a:spLocks noGrp="1"/>
          </p:cNvSpPr>
          <p:nvPr>
            <p:ph type="title"/>
          </p:nvPr>
        </p:nvSpPr>
        <p:spPr>
          <a:xfrm>
            <a:off x="324475" y="465975"/>
            <a:ext cx="3568800" cy="2841600"/>
          </a:xfrm>
          <a:prstGeom prst="rect">
            <a:avLst/>
          </a:prstGeom>
          <a:noFill/>
        </p:spPr>
        <p:txBody>
          <a:bodyPr wrap="square" lIns="91425" tIns="91425" rIns="91425" bIns="91425" anchor="b" anchorCtr="0"/>
          <a:lstStyle>
            <a:lvl1pPr lvl="0" algn="l">
              <a:lnSpc>
                <a:spcPct val="100000"/>
              </a:lnSpc>
              <a:spcBef>
                <a:spcPts val="0"/>
              </a:spcBef>
              <a:spcAft>
                <a:spcPts val="0"/>
              </a:spcAft>
              <a:buNone/>
              <a:defRPr sz="3200" b="1">
                <a:solidFill>
                  <a:schemeClr val="lt1"/>
                </a:solidFill>
              </a:defRPr>
            </a:lvl1pPr>
            <a:lvl2pPr lvl="1" algn="l">
              <a:lnSpc>
                <a:spcPct val="100000"/>
              </a:lnSpc>
              <a:spcBef>
                <a:spcPts val="0"/>
              </a:spcBef>
              <a:spcAft>
                <a:spcPts val="0"/>
              </a:spcAft>
              <a:buNone/>
              <a:defRPr sz="3200" b="1">
                <a:solidFill>
                  <a:schemeClr val="lt1"/>
                </a:solidFill>
              </a:defRPr>
            </a:lvl2pPr>
            <a:lvl3pPr lvl="2" algn="l">
              <a:lnSpc>
                <a:spcPct val="100000"/>
              </a:lnSpc>
              <a:spcBef>
                <a:spcPts val="0"/>
              </a:spcBef>
              <a:spcAft>
                <a:spcPts val="0"/>
              </a:spcAft>
              <a:buNone/>
              <a:defRPr sz="3200" b="1">
                <a:solidFill>
                  <a:schemeClr val="lt1"/>
                </a:solidFill>
              </a:defRPr>
            </a:lvl3pPr>
            <a:lvl4pPr lvl="3" algn="l">
              <a:lnSpc>
                <a:spcPct val="100000"/>
              </a:lnSpc>
              <a:spcBef>
                <a:spcPts val="0"/>
              </a:spcBef>
              <a:spcAft>
                <a:spcPts val="0"/>
              </a:spcAft>
              <a:buNone/>
              <a:defRPr sz="3200" b="1">
                <a:solidFill>
                  <a:schemeClr val="lt1"/>
                </a:solidFill>
              </a:defRPr>
            </a:lvl4pPr>
            <a:lvl5pPr lvl="4" algn="l">
              <a:lnSpc>
                <a:spcPct val="100000"/>
              </a:lnSpc>
              <a:spcBef>
                <a:spcPts val="0"/>
              </a:spcBef>
              <a:spcAft>
                <a:spcPts val="0"/>
              </a:spcAft>
              <a:buNone/>
              <a:defRPr sz="3200" b="1">
                <a:solidFill>
                  <a:schemeClr val="lt1"/>
                </a:solidFill>
              </a:defRPr>
            </a:lvl5pPr>
            <a:lvl6pPr lvl="5" algn="l">
              <a:lnSpc>
                <a:spcPct val="100000"/>
              </a:lnSpc>
              <a:spcBef>
                <a:spcPts val="0"/>
              </a:spcBef>
              <a:spcAft>
                <a:spcPts val="0"/>
              </a:spcAft>
              <a:buNone/>
              <a:defRPr sz="3200" b="1">
                <a:solidFill>
                  <a:schemeClr val="lt1"/>
                </a:solidFill>
              </a:defRPr>
            </a:lvl6pPr>
            <a:lvl7pPr lvl="6" algn="l">
              <a:lnSpc>
                <a:spcPct val="100000"/>
              </a:lnSpc>
              <a:spcBef>
                <a:spcPts val="0"/>
              </a:spcBef>
              <a:spcAft>
                <a:spcPts val="0"/>
              </a:spcAft>
              <a:buNone/>
              <a:defRPr sz="3200" b="1">
                <a:solidFill>
                  <a:schemeClr val="lt1"/>
                </a:solidFill>
              </a:defRPr>
            </a:lvl7pPr>
            <a:lvl8pPr lvl="7" algn="l">
              <a:lnSpc>
                <a:spcPct val="100000"/>
              </a:lnSpc>
              <a:spcBef>
                <a:spcPts val="0"/>
              </a:spcBef>
              <a:spcAft>
                <a:spcPts val="0"/>
              </a:spcAft>
              <a:buNone/>
              <a:defRPr sz="3200" b="1">
                <a:solidFill>
                  <a:schemeClr val="lt1"/>
                </a:solidFill>
              </a:defRPr>
            </a:lvl8pPr>
            <a:lvl9pPr lvl="8" algn="l">
              <a:lnSpc>
                <a:spcPct val="100000"/>
              </a:lnSpc>
              <a:spcBef>
                <a:spcPts val="0"/>
              </a:spcBef>
              <a:spcAft>
                <a:spcPts val="0"/>
              </a:spcAft>
              <a:buNone/>
              <a:defRPr sz="3200" b="1">
                <a:solidFill>
                  <a:schemeClr val="lt1"/>
                </a:solidFill>
              </a:defRPr>
            </a:lvl9pPr>
          </a:lstStyle>
          <a:p>
            <a:endParaRPr/>
          </a:p>
        </p:txBody>
      </p:sp>
      <p:sp>
        <p:nvSpPr>
          <p:cNvPr id="60" name="Shape 60"/>
          <p:cNvSpPr txBox="1">
            <a:spLocks noGrp="1"/>
          </p:cNvSpPr>
          <p:nvPr>
            <p:ph type="subTitle" idx="1"/>
          </p:nvPr>
        </p:nvSpPr>
        <p:spPr>
          <a:xfrm>
            <a:off x="324475" y="3612602"/>
            <a:ext cx="5124300" cy="1302600"/>
          </a:xfrm>
          <a:prstGeom prst="rect">
            <a:avLst/>
          </a:prstGeom>
          <a:noFill/>
        </p:spPr>
        <p:txBody>
          <a:bodyPr wrap="square" lIns="91425" tIns="91425" rIns="91425" bIns="91425" anchor="t" anchorCtr="0"/>
          <a:lstStyle>
            <a:lvl1pPr lvl="0" algn="l">
              <a:lnSpc>
                <a:spcPct val="100000"/>
              </a:lnSpc>
              <a:spcBef>
                <a:spcPts val="0"/>
              </a:spcBef>
              <a:spcAft>
                <a:spcPts val="0"/>
              </a:spcAft>
              <a:buClr>
                <a:schemeClr val="dk2"/>
              </a:buClr>
              <a:buSzPct val="100000"/>
              <a:buNone/>
              <a:defRPr sz="1800">
                <a:solidFill>
                  <a:schemeClr val="dk2"/>
                </a:solidFill>
              </a:defRPr>
            </a:lvl1pPr>
            <a:lvl2pPr lvl="1" algn="l">
              <a:lnSpc>
                <a:spcPct val="100000"/>
              </a:lnSpc>
              <a:spcBef>
                <a:spcPts val="0"/>
              </a:spcBef>
              <a:spcAft>
                <a:spcPts val="0"/>
              </a:spcAft>
              <a:buClr>
                <a:schemeClr val="dk2"/>
              </a:buClr>
              <a:buSzPct val="100000"/>
              <a:buNone/>
              <a:defRPr sz="1800">
                <a:solidFill>
                  <a:schemeClr val="dk2"/>
                </a:solidFill>
              </a:defRPr>
            </a:lvl2pPr>
            <a:lvl3pPr lvl="2" algn="l">
              <a:lnSpc>
                <a:spcPct val="100000"/>
              </a:lnSpc>
              <a:spcBef>
                <a:spcPts val="0"/>
              </a:spcBef>
              <a:spcAft>
                <a:spcPts val="0"/>
              </a:spcAft>
              <a:buClr>
                <a:schemeClr val="dk2"/>
              </a:buClr>
              <a:buSzPct val="100000"/>
              <a:buNone/>
              <a:defRPr sz="1800">
                <a:solidFill>
                  <a:schemeClr val="dk2"/>
                </a:solidFill>
              </a:defRPr>
            </a:lvl3pPr>
            <a:lvl4pPr lvl="3" algn="l">
              <a:lnSpc>
                <a:spcPct val="100000"/>
              </a:lnSpc>
              <a:spcBef>
                <a:spcPts val="0"/>
              </a:spcBef>
              <a:spcAft>
                <a:spcPts val="0"/>
              </a:spcAft>
              <a:buClr>
                <a:schemeClr val="dk2"/>
              </a:buClr>
              <a:buSzPct val="100000"/>
              <a:buNone/>
              <a:defRPr sz="1800">
                <a:solidFill>
                  <a:schemeClr val="dk2"/>
                </a:solidFill>
              </a:defRPr>
            </a:lvl4pPr>
            <a:lvl5pPr lvl="4" algn="l">
              <a:lnSpc>
                <a:spcPct val="100000"/>
              </a:lnSpc>
              <a:spcBef>
                <a:spcPts val="0"/>
              </a:spcBef>
              <a:spcAft>
                <a:spcPts val="0"/>
              </a:spcAft>
              <a:buClr>
                <a:schemeClr val="dk2"/>
              </a:buClr>
              <a:buSzPct val="100000"/>
              <a:buNone/>
              <a:defRPr sz="1800">
                <a:solidFill>
                  <a:schemeClr val="dk2"/>
                </a:solidFill>
              </a:defRPr>
            </a:lvl5pPr>
            <a:lvl6pPr lvl="5" algn="l">
              <a:lnSpc>
                <a:spcPct val="100000"/>
              </a:lnSpc>
              <a:spcBef>
                <a:spcPts val="0"/>
              </a:spcBef>
              <a:spcAft>
                <a:spcPts val="0"/>
              </a:spcAft>
              <a:buClr>
                <a:schemeClr val="dk2"/>
              </a:buClr>
              <a:buSzPct val="100000"/>
              <a:buNone/>
              <a:defRPr sz="1800">
                <a:solidFill>
                  <a:schemeClr val="dk2"/>
                </a:solidFill>
              </a:defRPr>
            </a:lvl6pPr>
            <a:lvl7pPr lvl="6" algn="l">
              <a:lnSpc>
                <a:spcPct val="100000"/>
              </a:lnSpc>
              <a:spcBef>
                <a:spcPts val="0"/>
              </a:spcBef>
              <a:spcAft>
                <a:spcPts val="0"/>
              </a:spcAft>
              <a:buClr>
                <a:schemeClr val="dk2"/>
              </a:buClr>
              <a:buSzPct val="100000"/>
              <a:buNone/>
              <a:defRPr sz="1800">
                <a:solidFill>
                  <a:schemeClr val="dk2"/>
                </a:solidFill>
              </a:defRPr>
            </a:lvl7pPr>
            <a:lvl8pPr lvl="7" algn="l">
              <a:lnSpc>
                <a:spcPct val="100000"/>
              </a:lnSpc>
              <a:spcBef>
                <a:spcPts val="0"/>
              </a:spcBef>
              <a:spcAft>
                <a:spcPts val="0"/>
              </a:spcAft>
              <a:buClr>
                <a:schemeClr val="dk2"/>
              </a:buClr>
              <a:buSzPct val="100000"/>
              <a:buNone/>
              <a:defRPr sz="1800">
                <a:solidFill>
                  <a:schemeClr val="dk2"/>
                </a:solidFill>
              </a:defRPr>
            </a:lvl8pPr>
            <a:lvl9pPr lvl="8" algn="l">
              <a:lnSpc>
                <a:spcPct val="100000"/>
              </a:lnSpc>
              <a:spcBef>
                <a:spcPts val="0"/>
              </a:spcBef>
              <a:spcAft>
                <a:spcPts val="0"/>
              </a:spcAft>
              <a:buClr>
                <a:schemeClr val="dk2"/>
              </a:buClr>
              <a:buSzPct val="100000"/>
              <a:buNone/>
              <a:defRPr sz="1800">
                <a:solidFill>
                  <a:schemeClr val="dk2"/>
                </a:solidFill>
              </a:defRPr>
            </a:lvl9pPr>
          </a:lstStyle>
          <a:p>
            <a:endParaRPr/>
          </a:p>
        </p:txBody>
      </p:sp>
      <p:sp>
        <p:nvSpPr>
          <p:cNvPr id="61" name="Shape 61"/>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es-419" sz="1000">
                <a:solidFill>
                  <a:schemeClr val="dk2"/>
                </a:solidFill>
              </a:rPr>
              <a:t>‹Nº›</a:t>
            </a:fld>
            <a:endParaRPr lang="es-419"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s-419" sz="1000">
                <a:solidFill>
                  <a:schemeClr val="dk2"/>
                </a:solidFill>
              </a:rPr>
              <a:t>‹Nº›</a:t>
            </a:fld>
            <a:endParaRPr lang="es-419"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cdn.designbeep.com/wp-content/uploads/2013/09/11.rock-texture.jpg" TargetMode="External"/><Relationship Id="rId7" Type="http://schemas.openxmlformats.org/officeDocument/2006/relationships/hyperlink" Target="http://arbaro.sourceforge.n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upload.wikimedia.org/wikipedia/commons/a/a7/Stone_gimp.png" TargetMode="External"/><Relationship Id="rId5" Type="http://schemas.openxmlformats.org/officeDocument/2006/relationships/hyperlink" Target="http://brentwoodmaterial.com/wp-content/uploads/2011/11/Fine-Meremac-Sand.png" TargetMode="External"/><Relationship Id="rId4" Type="http://schemas.openxmlformats.org/officeDocument/2006/relationships/hyperlink" Target="https://www.euroresidentes.com/horoscopos/colores/significado-color-negro.ht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www.sbs.com.au/popasia/sites/sbs.com.au.popasia/files/end-of-evangelion.jpg" TargetMode="External"/><Relationship Id="rId13" Type="http://schemas.openxmlformats.org/officeDocument/2006/relationships/hyperlink" Target="http://2.bp.blogspot.com/-_9cDcPpb-Ow/Tv9eEmfhucI/AAAAAAAABoo/VeP3uQFRzME/s1600/wtf_shinji.jpg" TargetMode="External"/><Relationship Id="rId3" Type="http://schemas.openxmlformats.org/officeDocument/2006/relationships/hyperlink" Target="https://vignette4.wikia.nocookie.net/evangelion/images/3/3b/Eva-01_berserk_howl.png/revision/latest/scale-to-width-down/640?cb=20120630173753" TargetMode="External"/><Relationship Id="rId7" Type="http://schemas.openxmlformats.org/officeDocument/2006/relationships/hyperlink" Target="http://pm1.narvii.com/6529/e4add2e37929cf8c82afeab538d7aaed5e844187_hq.jpg" TargetMode="External"/><Relationship Id="rId12" Type="http://schemas.openxmlformats.org/officeDocument/2006/relationships/hyperlink" Target="https://forgottenadvertisements.files.wordpress.com/2012/04/penpeneat.jp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www.bogleech.com/scrapbook/angel-lilith2.jpg" TargetMode="External"/><Relationship Id="rId11" Type="http://schemas.openxmlformats.org/officeDocument/2006/relationships/hyperlink" Target="http://vignette1.wikia.nocookie.net/evangelion/images/2/2e/Shinji_PCH.png/revision/latest?cb=20130502152628&amp;path-prefix=es" TargetMode="External"/><Relationship Id="rId5" Type="http://schemas.openxmlformats.org/officeDocument/2006/relationships/hyperlink" Target="https://i.ytimg.com/vi/Bs8U6I-Z7Zo/hqdefault.jpg" TargetMode="External"/><Relationship Id="rId10" Type="http://schemas.openxmlformats.org/officeDocument/2006/relationships/hyperlink" Target="https://static.vix.com/es/sites/default/files/styles/large/public/btg/comics.batanga.com/files/5-cosas-que-debes-saber-sobre-Evangelion-para-entenderlo-un-poco-mejor.png?itok=I5sWs3nL" TargetMode="External"/><Relationship Id="rId4" Type="http://schemas.openxmlformats.org/officeDocument/2006/relationships/hyperlink" Target="https://media.nyusu.fm/ranking/option/940/31465.png" TargetMode="External"/><Relationship Id="rId9" Type="http://schemas.openxmlformats.org/officeDocument/2006/relationships/hyperlink" Target="https://31.media.tumblr.com/af4b594a46761340132635fc71a5448a/tumblr_inline_mnqu21TYJ21qz4rgp.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26200" y="419325"/>
            <a:ext cx="5124300" cy="2841600"/>
          </a:xfrm>
          <a:prstGeom prst="rect">
            <a:avLst/>
          </a:prstGeom>
        </p:spPr>
        <p:txBody>
          <a:bodyPr wrap="square" lIns="91425" tIns="91425" rIns="91425" bIns="91425" anchor="b" anchorCtr="0">
            <a:noAutofit/>
          </a:bodyPr>
          <a:lstStyle/>
          <a:p>
            <a:pPr lvl="0">
              <a:spcBef>
                <a:spcPts val="0"/>
              </a:spcBef>
              <a:buNone/>
            </a:pPr>
            <a:r>
              <a:rPr lang="es-419"/>
              <a:t>POV Project</a:t>
            </a:r>
          </a:p>
          <a:p>
            <a:pPr lvl="0">
              <a:spcBef>
                <a:spcPts val="0"/>
              </a:spcBef>
              <a:buNone/>
            </a:pPr>
            <a:r>
              <a:rPr lang="es-419"/>
              <a:t>Los Moons</a:t>
            </a:r>
          </a:p>
        </p:txBody>
      </p:sp>
      <p:sp>
        <p:nvSpPr>
          <p:cNvPr id="67" name="Shape 67"/>
          <p:cNvSpPr txBox="1">
            <a:spLocks noGrp="1"/>
          </p:cNvSpPr>
          <p:nvPr>
            <p:ph type="subTitle" idx="1"/>
          </p:nvPr>
        </p:nvSpPr>
        <p:spPr>
          <a:xfrm>
            <a:off x="324475" y="3612602"/>
            <a:ext cx="5124300" cy="1302600"/>
          </a:xfrm>
          <a:prstGeom prst="rect">
            <a:avLst/>
          </a:prstGeom>
        </p:spPr>
        <p:txBody>
          <a:bodyPr wrap="square" lIns="91425" tIns="91425" rIns="91425" bIns="91425" anchor="t" anchorCtr="0">
            <a:noAutofit/>
          </a:bodyPr>
          <a:lstStyle/>
          <a:p>
            <a:pPr lvl="0">
              <a:spcBef>
                <a:spcPts val="0"/>
              </a:spcBef>
              <a:buNone/>
            </a:pPr>
            <a:r>
              <a:rPr lang="es-419" dirty="0"/>
              <a:t>Roger Alan Luna </a:t>
            </a:r>
            <a:r>
              <a:rPr lang="es-419" dirty="0" err="1"/>
              <a:t>Fernandez</a:t>
            </a:r>
            <a:r>
              <a:rPr lang="es-419" dirty="0"/>
              <a:t> 	A00815024</a:t>
            </a:r>
          </a:p>
          <a:p>
            <a:pPr lvl="0">
              <a:spcBef>
                <a:spcPts val="0"/>
              </a:spcBef>
              <a:buNone/>
            </a:pPr>
            <a:r>
              <a:rPr lang="es-419" dirty="0"/>
              <a:t>Armando Aguilar Muñiz 		A01196064</a:t>
            </a:r>
          </a:p>
          <a:p>
            <a:pPr lvl="0">
              <a:spcBef>
                <a:spcPts val="0"/>
              </a:spcBef>
              <a:buNone/>
            </a:pPr>
            <a:r>
              <a:rPr lang="es-419" dirty="0"/>
              <a:t>Carlos Salvador Garza </a:t>
            </a:r>
            <a:r>
              <a:rPr lang="es-419" dirty="0" err="1"/>
              <a:t>Garza</a:t>
            </a:r>
            <a:r>
              <a:rPr lang="es-419" dirty="0"/>
              <a:t> 	A01195968</a:t>
            </a:r>
          </a:p>
        </p:txBody>
      </p:sp>
      <p:pic>
        <p:nvPicPr>
          <p:cNvPr id="68" name="Shape 68"/>
          <p:cNvPicPr preferRelativeResize="0"/>
          <p:nvPr/>
        </p:nvPicPr>
        <p:blipFill>
          <a:blip r:embed="rId3">
            <a:alphaModFix/>
          </a:blip>
          <a:stretch>
            <a:fillRect/>
          </a:stretch>
        </p:blipFill>
        <p:spPr>
          <a:xfrm>
            <a:off x="7174448" y="3462625"/>
            <a:ext cx="1969551" cy="1680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Fractals: Julia</a:t>
            </a:r>
          </a:p>
        </p:txBody>
      </p:sp>
      <p:sp>
        <p:nvSpPr>
          <p:cNvPr id="131" name="Shape 131"/>
          <p:cNvSpPr txBox="1">
            <a:spLocks noGrp="1"/>
          </p:cNvSpPr>
          <p:nvPr>
            <p:ph type="body" idx="1"/>
          </p:nvPr>
        </p:nvSpPr>
        <p:spPr>
          <a:xfrm>
            <a:off x="311700" y="1152475"/>
            <a:ext cx="8520600" cy="3416400"/>
          </a:xfrm>
          <a:prstGeom prst="rect">
            <a:avLst/>
          </a:prstGeom>
          <a:noFill/>
        </p:spPr>
        <p:txBody>
          <a:bodyPr wrap="square" lIns="91425" tIns="91425" rIns="91425" bIns="91425" anchor="t" anchorCtr="0">
            <a:noAutofit/>
          </a:bodyPr>
          <a:lstStyle/>
          <a:p>
            <a:pPr lvl="0">
              <a:spcBef>
                <a:spcPts val="0"/>
              </a:spcBef>
              <a:buNone/>
            </a:pPr>
            <a:endParaRPr>
              <a:solidFill>
                <a:srgbClr val="000000"/>
              </a:solidFill>
            </a:endParaRPr>
          </a:p>
        </p:txBody>
      </p:sp>
      <p:pic>
        <p:nvPicPr>
          <p:cNvPr id="132" name="Shape 132"/>
          <p:cNvPicPr preferRelativeResize="0"/>
          <p:nvPr/>
        </p:nvPicPr>
        <p:blipFill rotWithShape="1">
          <a:blip r:embed="rId3">
            <a:alphaModFix/>
          </a:blip>
          <a:srcRect l="32683" t="12428" r="32540" b="12428"/>
          <a:stretch/>
        </p:blipFill>
        <p:spPr>
          <a:xfrm>
            <a:off x="311700" y="1152475"/>
            <a:ext cx="3481275" cy="3491750"/>
          </a:xfrm>
          <a:prstGeom prst="rect">
            <a:avLst/>
          </a:prstGeom>
          <a:noFill/>
          <a:ln>
            <a:noFill/>
          </a:ln>
        </p:spPr>
      </p:pic>
      <p:pic>
        <p:nvPicPr>
          <p:cNvPr id="133" name="Shape 133"/>
          <p:cNvPicPr preferRelativeResize="0"/>
          <p:nvPr/>
        </p:nvPicPr>
        <p:blipFill>
          <a:blip r:embed="rId4">
            <a:alphaModFix/>
          </a:blip>
          <a:stretch>
            <a:fillRect/>
          </a:stretch>
        </p:blipFill>
        <p:spPr>
          <a:xfrm>
            <a:off x="4291050" y="1667164"/>
            <a:ext cx="4338175" cy="238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2d - Fractal</a:t>
            </a:r>
          </a:p>
        </p:txBody>
      </p:sp>
      <p:sp>
        <p:nvSpPr>
          <p:cNvPr id="139" name="Shape 139"/>
          <p:cNvSpPr txBox="1">
            <a:spLocks noGrp="1"/>
          </p:cNvSpPr>
          <p:nvPr>
            <p:ph type="body" idx="1"/>
          </p:nvPr>
        </p:nvSpPr>
        <p:spPr>
          <a:xfrm>
            <a:off x="311700" y="1152475"/>
            <a:ext cx="2906700" cy="3416400"/>
          </a:xfrm>
          <a:prstGeom prst="rect">
            <a:avLst/>
          </a:prstGeom>
        </p:spPr>
        <p:txBody>
          <a:bodyPr wrap="square" lIns="91425" tIns="91425" rIns="91425" bIns="91425" anchor="t" anchorCtr="0">
            <a:noAutofit/>
          </a:bodyPr>
          <a:lstStyle/>
          <a:p>
            <a:pPr lvl="0">
              <a:spcBef>
                <a:spcPts val="0"/>
              </a:spcBef>
              <a:buNone/>
            </a:pPr>
            <a:r>
              <a:rPr lang="es-419"/>
              <a:t>xsize = 1200</a:t>
            </a:r>
          </a:p>
          <a:p>
            <a:pPr lvl="0">
              <a:spcBef>
                <a:spcPts val="0"/>
              </a:spcBef>
              <a:buNone/>
            </a:pPr>
            <a:r>
              <a:rPr lang="es-419"/>
              <a:t>ysize = 1200</a:t>
            </a:r>
          </a:p>
          <a:p>
            <a:pPr lvl="0">
              <a:spcBef>
                <a:spcPts val="0"/>
              </a:spcBef>
              <a:buNone/>
            </a:pPr>
            <a:r>
              <a:rPr lang="es-419"/>
              <a:t>iterations = 720</a:t>
            </a:r>
          </a:p>
          <a:p>
            <a:pPr lvl="0">
              <a:spcBef>
                <a:spcPts val="0"/>
              </a:spcBef>
              <a:buNone/>
            </a:pPr>
            <a:r>
              <a:rPr lang="es-419"/>
              <a:t>cr = -0.8</a:t>
            </a:r>
          </a:p>
          <a:p>
            <a:pPr lvl="0">
              <a:spcBef>
                <a:spcPts val="0"/>
              </a:spcBef>
              <a:buNone/>
            </a:pPr>
            <a:r>
              <a:rPr lang="es-419"/>
              <a:t>ci = 0.156</a:t>
            </a:r>
          </a:p>
        </p:txBody>
      </p:sp>
      <p:pic>
        <p:nvPicPr>
          <p:cNvPr id="140" name="Shape 140"/>
          <p:cNvPicPr preferRelativeResize="0"/>
          <p:nvPr/>
        </p:nvPicPr>
        <p:blipFill>
          <a:blip r:embed="rId3">
            <a:alphaModFix/>
          </a:blip>
          <a:stretch>
            <a:fillRect/>
          </a:stretch>
        </p:blipFill>
        <p:spPr>
          <a:xfrm>
            <a:off x="4128491" y="588135"/>
            <a:ext cx="4345410" cy="3967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Procedure to generate a Terrain</a:t>
            </a:r>
          </a:p>
        </p:txBody>
      </p:sp>
      <p:sp>
        <p:nvSpPr>
          <p:cNvPr id="146" name="Shape 14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47" name="Shape 147"/>
          <p:cNvPicPr preferRelativeResize="0"/>
          <p:nvPr/>
        </p:nvPicPr>
        <p:blipFill>
          <a:blip r:embed="rId3">
            <a:alphaModFix/>
          </a:blip>
          <a:stretch>
            <a:fillRect/>
          </a:stretch>
        </p:blipFill>
        <p:spPr>
          <a:xfrm>
            <a:off x="272825" y="1121630"/>
            <a:ext cx="4679125" cy="2900232"/>
          </a:xfrm>
          <a:prstGeom prst="rect">
            <a:avLst/>
          </a:prstGeom>
          <a:noFill/>
          <a:ln>
            <a:noFill/>
          </a:ln>
        </p:spPr>
      </p:pic>
      <p:pic>
        <p:nvPicPr>
          <p:cNvPr id="148" name="Shape 148"/>
          <p:cNvPicPr preferRelativeResize="0"/>
          <p:nvPr/>
        </p:nvPicPr>
        <p:blipFill>
          <a:blip r:embed="rId4">
            <a:alphaModFix/>
          </a:blip>
          <a:stretch>
            <a:fillRect/>
          </a:stretch>
        </p:blipFill>
        <p:spPr>
          <a:xfrm>
            <a:off x="4154950" y="3275750"/>
            <a:ext cx="5042301" cy="186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Procedure to create mountains</a:t>
            </a:r>
          </a:p>
        </p:txBody>
      </p:sp>
      <p:sp>
        <p:nvSpPr>
          <p:cNvPr id="154" name="Shape 15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55" name="Shape 155"/>
          <p:cNvPicPr preferRelativeResize="0"/>
          <p:nvPr/>
        </p:nvPicPr>
        <p:blipFill>
          <a:blip r:embed="rId3">
            <a:alphaModFix/>
          </a:blip>
          <a:stretch>
            <a:fillRect/>
          </a:stretch>
        </p:blipFill>
        <p:spPr>
          <a:xfrm>
            <a:off x="7416634" y="-2"/>
            <a:ext cx="1727366" cy="1152475"/>
          </a:xfrm>
          <a:prstGeom prst="rect">
            <a:avLst/>
          </a:prstGeom>
          <a:noFill/>
          <a:ln>
            <a:noFill/>
          </a:ln>
        </p:spPr>
      </p:pic>
      <p:pic>
        <p:nvPicPr>
          <p:cNvPr id="156" name="Shape 156"/>
          <p:cNvPicPr preferRelativeResize="0"/>
          <p:nvPr/>
        </p:nvPicPr>
        <p:blipFill>
          <a:blip r:embed="rId4">
            <a:alphaModFix/>
          </a:blip>
          <a:stretch>
            <a:fillRect/>
          </a:stretch>
        </p:blipFill>
        <p:spPr>
          <a:xfrm>
            <a:off x="229875" y="1152475"/>
            <a:ext cx="8520598" cy="38164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Procedure to create Sand</a:t>
            </a:r>
          </a:p>
        </p:txBody>
      </p:sp>
      <p:sp>
        <p:nvSpPr>
          <p:cNvPr id="162" name="Shape 162"/>
          <p:cNvSpPr txBox="1">
            <a:spLocks noGrp="1"/>
          </p:cNvSpPr>
          <p:nvPr>
            <p:ph type="body" idx="1"/>
          </p:nvPr>
        </p:nvSpPr>
        <p:spPr>
          <a:xfrm>
            <a:off x="311700" y="1152475"/>
            <a:ext cx="8520600" cy="3416400"/>
          </a:xfrm>
          <a:prstGeom prst="rect">
            <a:avLst/>
          </a:prstGeom>
          <a:noFill/>
        </p:spPr>
        <p:txBody>
          <a:bodyPr wrap="square" lIns="91425" tIns="91425" rIns="91425" bIns="91425" anchor="t" anchorCtr="0">
            <a:noAutofit/>
          </a:bodyPr>
          <a:lstStyle/>
          <a:p>
            <a:pPr lvl="0">
              <a:spcBef>
                <a:spcPts val="0"/>
              </a:spcBef>
              <a:buNone/>
            </a:pPr>
            <a:r>
              <a:rPr lang="es-419"/>
              <a:t>Random heights which grow depending on it’s further from the sea. </a:t>
            </a:r>
          </a:p>
        </p:txBody>
      </p:sp>
      <p:pic>
        <p:nvPicPr>
          <p:cNvPr id="163" name="Shape 163"/>
          <p:cNvPicPr preferRelativeResize="0"/>
          <p:nvPr/>
        </p:nvPicPr>
        <p:blipFill>
          <a:blip r:embed="rId3">
            <a:alphaModFix/>
          </a:blip>
          <a:stretch>
            <a:fillRect/>
          </a:stretch>
        </p:blipFill>
        <p:spPr>
          <a:xfrm>
            <a:off x="7744400" y="0"/>
            <a:ext cx="1399599" cy="1049699"/>
          </a:xfrm>
          <a:prstGeom prst="rect">
            <a:avLst/>
          </a:prstGeom>
          <a:noFill/>
          <a:ln>
            <a:noFill/>
          </a:ln>
        </p:spPr>
      </p:pic>
      <p:pic>
        <p:nvPicPr>
          <p:cNvPr id="164" name="Shape 164"/>
          <p:cNvPicPr preferRelativeResize="0"/>
          <p:nvPr/>
        </p:nvPicPr>
        <p:blipFill>
          <a:blip r:embed="rId4">
            <a:alphaModFix/>
          </a:blip>
          <a:stretch>
            <a:fillRect/>
          </a:stretch>
        </p:blipFill>
        <p:spPr>
          <a:xfrm>
            <a:off x="2397763" y="1970075"/>
            <a:ext cx="5153025" cy="178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Principles of realism (1-2)</a:t>
            </a:r>
          </a:p>
        </p:txBody>
      </p:sp>
      <p:sp>
        <p:nvSpPr>
          <p:cNvPr id="170" name="Shape 170"/>
          <p:cNvSpPr txBox="1">
            <a:spLocks noGrp="1"/>
          </p:cNvSpPr>
          <p:nvPr>
            <p:ph type="body" idx="1"/>
          </p:nvPr>
        </p:nvSpPr>
        <p:spPr>
          <a:xfrm>
            <a:off x="311700" y="1076275"/>
            <a:ext cx="5358600" cy="3416400"/>
          </a:xfrm>
          <a:prstGeom prst="rect">
            <a:avLst/>
          </a:prstGeom>
        </p:spPr>
        <p:txBody>
          <a:bodyPr wrap="square" lIns="91425" tIns="91425" rIns="91425" bIns="91425" anchor="t" anchorCtr="0">
            <a:noAutofit/>
          </a:bodyPr>
          <a:lstStyle/>
          <a:p>
            <a:pPr lvl="0" rtl="0">
              <a:spcBef>
                <a:spcPts val="0"/>
              </a:spcBef>
              <a:spcAft>
                <a:spcPts val="0"/>
              </a:spcAft>
              <a:buNone/>
            </a:pPr>
            <a:r>
              <a:rPr lang="es-419"/>
              <a:t>Chaos</a:t>
            </a:r>
          </a:p>
          <a:p>
            <a:pPr marL="457200" lvl="0" indent="-317500" rtl="0">
              <a:spcBef>
                <a:spcPts val="0"/>
              </a:spcBef>
              <a:spcAft>
                <a:spcPts val="0"/>
              </a:spcAft>
              <a:buSzPct val="100000"/>
            </a:pPr>
            <a:r>
              <a:rPr lang="es-419" sz="1400"/>
              <a:t>Buildings aren't perfectly aligned</a:t>
            </a:r>
          </a:p>
          <a:p>
            <a:pPr marL="457200" lvl="0" indent="-317500" rtl="0">
              <a:spcBef>
                <a:spcPts val="0"/>
              </a:spcBef>
              <a:spcAft>
                <a:spcPts val="0"/>
              </a:spcAft>
              <a:buSzPct val="100000"/>
            </a:pPr>
            <a:r>
              <a:rPr lang="es-419" sz="1400"/>
              <a:t>Stars aren't perfectly aligned</a:t>
            </a:r>
          </a:p>
          <a:p>
            <a:pPr marL="457200" lvl="0" indent="-317500" rtl="0">
              <a:spcBef>
                <a:spcPts val="0"/>
              </a:spcBef>
              <a:spcAft>
                <a:spcPts val="0"/>
              </a:spcAft>
              <a:buSzPct val="100000"/>
            </a:pPr>
            <a:r>
              <a:rPr lang="es-419" sz="1400"/>
              <a:t>Sand is not all plane, it has highs and lows everywhere.</a:t>
            </a:r>
          </a:p>
          <a:p>
            <a:pPr marL="457200" lvl="0" indent="-317500" rtl="0">
              <a:spcBef>
                <a:spcPts val="0"/>
              </a:spcBef>
              <a:spcAft>
                <a:spcPts val="0"/>
              </a:spcAft>
              <a:buSzPct val="100000"/>
            </a:pPr>
            <a:r>
              <a:rPr lang="es-419" sz="1400"/>
              <a:t>Mountains have a smoothness different from 1.0</a:t>
            </a:r>
          </a:p>
          <a:p>
            <a:pPr lvl="0" rtl="0">
              <a:spcBef>
                <a:spcPts val="0"/>
              </a:spcBef>
              <a:buNone/>
            </a:pPr>
            <a:endParaRPr sz="1400"/>
          </a:p>
          <a:p>
            <a:pPr lvl="0" rtl="0">
              <a:spcBef>
                <a:spcPts val="0"/>
              </a:spcBef>
              <a:spcAft>
                <a:spcPts val="0"/>
              </a:spcAft>
              <a:buNone/>
            </a:pPr>
            <a:r>
              <a:rPr lang="es-419"/>
              <a:t>Personality</a:t>
            </a:r>
          </a:p>
          <a:p>
            <a:pPr marL="457200" lvl="0" indent="-317500" rtl="0">
              <a:spcBef>
                <a:spcPts val="0"/>
              </a:spcBef>
              <a:spcAft>
                <a:spcPts val="0"/>
              </a:spcAft>
              <a:buSzPct val="100000"/>
            </a:pPr>
            <a:r>
              <a:rPr lang="es-419" sz="1400"/>
              <a:t>Shinji is a very sentimental person who tried to be noticed by his father without achieving it, in all the series till the very end he keeps trying to get some compliment or encouragement words from his father: depressive scene</a:t>
            </a:r>
          </a:p>
        </p:txBody>
      </p:sp>
      <p:pic>
        <p:nvPicPr>
          <p:cNvPr id="171" name="Shape 171"/>
          <p:cNvPicPr preferRelativeResize="0"/>
          <p:nvPr/>
        </p:nvPicPr>
        <p:blipFill>
          <a:blip r:embed="rId3">
            <a:alphaModFix/>
          </a:blip>
          <a:stretch>
            <a:fillRect/>
          </a:stretch>
        </p:blipFill>
        <p:spPr>
          <a:xfrm>
            <a:off x="5920928" y="3230725"/>
            <a:ext cx="1916775" cy="1437600"/>
          </a:xfrm>
          <a:prstGeom prst="rect">
            <a:avLst/>
          </a:prstGeom>
          <a:noFill/>
          <a:ln>
            <a:noFill/>
          </a:ln>
        </p:spPr>
      </p:pic>
      <p:pic>
        <p:nvPicPr>
          <p:cNvPr id="172" name="Shape 172"/>
          <p:cNvPicPr preferRelativeResize="0"/>
          <p:nvPr/>
        </p:nvPicPr>
        <p:blipFill>
          <a:blip r:embed="rId4">
            <a:alphaModFix/>
          </a:blip>
          <a:stretch>
            <a:fillRect/>
          </a:stretch>
        </p:blipFill>
        <p:spPr>
          <a:xfrm>
            <a:off x="6024101" y="641972"/>
            <a:ext cx="1813600" cy="21548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Principles of realism (2-2)</a:t>
            </a:r>
          </a:p>
          <a:p>
            <a:pPr lvl="0">
              <a:spcBef>
                <a:spcPts val="0"/>
              </a:spcBef>
              <a:buNone/>
            </a:pPr>
            <a:endParaRPr/>
          </a:p>
        </p:txBody>
      </p:sp>
      <p:sp>
        <p:nvSpPr>
          <p:cNvPr id="178" name="Shape 178"/>
          <p:cNvSpPr txBox="1">
            <a:spLocks noGrp="1"/>
          </p:cNvSpPr>
          <p:nvPr>
            <p:ph type="body" idx="1"/>
          </p:nvPr>
        </p:nvSpPr>
        <p:spPr>
          <a:xfrm>
            <a:off x="311700" y="1152475"/>
            <a:ext cx="4285800" cy="3416400"/>
          </a:xfrm>
          <a:prstGeom prst="rect">
            <a:avLst/>
          </a:prstGeom>
        </p:spPr>
        <p:txBody>
          <a:bodyPr wrap="square" lIns="91425" tIns="91425" rIns="91425" bIns="91425" anchor="t" anchorCtr="0">
            <a:noAutofit/>
          </a:bodyPr>
          <a:lstStyle/>
          <a:p>
            <a:pPr lvl="0" rtl="0">
              <a:spcBef>
                <a:spcPts val="0"/>
              </a:spcBef>
              <a:spcAft>
                <a:spcPts val="0"/>
              </a:spcAft>
              <a:buClr>
                <a:schemeClr val="dk1"/>
              </a:buClr>
              <a:buSzPct val="78571"/>
              <a:buFont typeface="Arial"/>
              <a:buNone/>
            </a:pPr>
            <a:r>
              <a:rPr lang="es-419"/>
              <a:t>Surface Texture</a:t>
            </a:r>
          </a:p>
          <a:p>
            <a:pPr marL="457200" lvl="0" indent="-317500" rtl="0">
              <a:spcBef>
                <a:spcPts val="0"/>
              </a:spcBef>
              <a:spcAft>
                <a:spcPts val="0"/>
              </a:spcAft>
              <a:buSzPct val="100000"/>
            </a:pPr>
            <a:r>
              <a:rPr lang="es-419" sz="1400"/>
              <a:t>The mountains have smoothness as one of their attributes when they are built.</a:t>
            </a:r>
          </a:p>
          <a:p>
            <a:pPr marL="457200" lvl="0" indent="-317500" rtl="0">
              <a:spcBef>
                <a:spcPts val="0"/>
              </a:spcBef>
              <a:spcAft>
                <a:spcPts val="0"/>
              </a:spcAft>
              <a:buSzPct val="100000"/>
            </a:pPr>
            <a:r>
              <a:rPr lang="es-419" sz="1400"/>
              <a:t>The sand, with the help of shadows, look as if it is not just plain.</a:t>
            </a:r>
          </a:p>
          <a:p>
            <a:pPr lvl="0">
              <a:spcBef>
                <a:spcPts val="0"/>
              </a:spcBef>
              <a:buNone/>
            </a:pPr>
            <a:endParaRPr/>
          </a:p>
          <a:p>
            <a:pPr lvl="0" rtl="0">
              <a:spcBef>
                <a:spcPts val="0"/>
              </a:spcBef>
              <a:spcAft>
                <a:spcPts val="0"/>
              </a:spcAft>
              <a:buClr>
                <a:schemeClr val="dk1"/>
              </a:buClr>
              <a:buSzPct val="78571"/>
              <a:buFont typeface="Arial"/>
              <a:buNone/>
            </a:pPr>
            <a:r>
              <a:rPr lang="es-419"/>
              <a:t>Flaws, Scratches &amp; Dings</a:t>
            </a:r>
          </a:p>
          <a:p>
            <a:pPr marL="457200" lvl="0" indent="-317500" rtl="0">
              <a:spcBef>
                <a:spcPts val="0"/>
              </a:spcBef>
              <a:spcAft>
                <a:spcPts val="0"/>
              </a:spcAft>
              <a:buSzPct val="100000"/>
            </a:pPr>
            <a:r>
              <a:rPr lang="es-419" sz="1400"/>
              <a:t>Buildings seem to have scratches because of their demolished state.</a:t>
            </a:r>
          </a:p>
        </p:txBody>
      </p:sp>
      <p:pic>
        <p:nvPicPr>
          <p:cNvPr id="179" name="Shape 179"/>
          <p:cNvPicPr preferRelativeResize="0"/>
          <p:nvPr/>
        </p:nvPicPr>
        <p:blipFill>
          <a:blip r:embed="rId3">
            <a:alphaModFix/>
          </a:blip>
          <a:stretch>
            <a:fillRect/>
          </a:stretch>
        </p:blipFill>
        <p:spPr>
          <a:xfrm>
            <a:off x="6038838" y="3161625"/>
            <a:ext cx="2200275" cy="1352550"/>
          </a:xfrm>
          <a:prstGeom prst="rect">
            <a:avLst/>
          </a:prstGeom>
          <a:noFill/>
          <a:ln>
            <a:noFill/>
          </a:ln>
        </p:spPr>
      </p:pic>
      <p:pic>
        <p:nvPicPr>
          <p:cNvPr id="180" name="Shape 180"/>
          <p:cNvPicPr preferRelativeResize="0"/>
          <p:nvPr/>
        </p:nvPicPr>
        <p:blipFill>
          <a:blip r:embed="rId4">
            <a:alphaModFix/>
          </a:blip>
          <a:stretch>
            <a:fillRect/>
          </a:stretch>
        </p:blipFill>
        <p:spPr>
          <a:xfrm>
            <a:off x="6176963" y="1017725"/>
            <a:ext cx="1924050" cy="182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200100"/>
            <a:ext cx="8520600" cy="572700"/>
          </a:xfrm>
          <a:prstGeom prst="rect">
            <a:avLst/>
          </a:prstGeom>
        </p:spPr>
        <p:txBody>
          <a:bodyPr wrap="square" lIns="91425" tIns="91425" rIns="91425" bIns="91425" anchor="t" anchorCtr="0">
            <a:noAutofit/>
          </a:bodyPr>
          <a:lstStyle/>
          <a:p>
            <a:pPr lvl="0">
              <a:spcBef>
                <a:spcPts val="0"/>
              </a:spcBef>
              <a:buNone/>
            </a:pPr>
            <a:r>
              <a:rPr lang="es-419" dirty="0" err="1"/>
              <a:t>Textures</a:t>
            </a:r>
            <a:r>
              <a:rPr lang="es-419" dirty="0"/>
              <a:t>				</a:t>
            </a:r>
            <a:r>
              <a:rPr lang="es-419" dirty="0" err="1"/>
              <a:t>Colour</a:t>
            </a:r>
            <a:r>
              <a:rPr lang="es-419" dirty="0"/>
              <a:t> </a:t>
            </a:r>
            <a:r>
              <a:rPr lang="es-419" dirty="0" err="1"/>
              <a:t>Palette</a:t>
            </a:r>
            <a:endParaRPr lang="es-419" dirty="0"/>
          </a:p>
        </p:txBody>
      </p:sp>
      <p:sp>
        <p:nvSpPr>
          <p:cNvPr id="186" name="Shape 186"/>
          <p:cNvSpPr txBox="1">
            <a:spLocks noGrp="1"/>
          </p:cNvSpPr>
          <p:nvPr>
            <p:ph type="body" idx="1"/>
          </p:nvPr>
        </p:nvSpPr>
        <p:spPr>
          <a:xfrm>
            <a:off x="311700" y="720925"/>
            <a:ext cx="3105600" cy="3416400"/>
          </a:xfrm>
          <a:prstGeom prst="rect">
            <a:avLst/>
          </a:prstGeom>
        </p:spPr>
        <p:txBody>
          <a:bodyPr wrap="square" lIns="91425" tIns="91425" rIns="91425" bIns="91425" anchor="t" anchorCtr="0">
            <a:noAutofit/>
          </a:bodyPr>
          <a:lstStyle/>
          <a:p>
            <a:pPr lvl="0">
              <a:spcBef>
                <a:spcPts val="0"/>
              </a:spcBef>
              <a:buNone/>
            </a:pPr>
            <a:r>
              <a:rPr lang="es-419" dirty="0" err="1"/>
              <a:t>Buildings</a:t>
            </a:r>
            <a:endParaRPr lang="es-419" dirty="0"/>
          </a:p>
          <a:p>
            <a:pPr lvl="0">
              <a:spcBef>
                <a:spcPts val="0"/>
              </a:spcBef>
              <a:buNone/>
            </a:pPr>
            <a:endParaRPr dirty="0"/>
          </a:p>
          <a:p>
            <a:pPr lvl="0">
              <a:spcBef>
                <a:spcPts val="0"/>
              </a:spcBef>
              <a:buNone/>
            </a:pPr>
            <a:r>
              <a:rPr lang="es-419" dirty="0"/>
              <a:t>Mountain</a:t>
            </a:r>
          </a:p>
          <a:p>
            <a:pPr lvl="0">
              <a:spcBef>
                <a:spcPts val="0"/>
              </a:spcBef>
              <a:buNone/>
            </a:pPr>
            <a:endParaRPr dirty="0"/>
          </a:p>
          <a:p>
            <a:pPr lvl="0">
              <a:spcBef>
                <a:spcPts val="0"/>
              </a:spcBef>
              <a:buNone/>
            </a:pPr>
            <a:r>
              <a:rPr lang="es-419" dirty="0" err="1"/>
              <a:t>Sand</a:t>
            </a:r>
            <a:endParaRPr lang="es-419" dirty="0"/>
          </a:p>
        </p:txBody>
      </p:sp>
      <p:pic>
        <p:nvPicPr>
          <p:cNvPr id="187" name="Shape 187"/>
          <p:cNvPicPr preferRelativeResize="0"/>
          <p:nvPr/>
        </p:nvPicPr>
        <p:blipFill>
          <a:blip r:embed="rId3">
            <a:alphaModFix/>
          </a:blip>
          <a:stretch>
            <a:fillRect/>
          </a:stretch>
        </p:blipFill>
        <p:spPr>
          <a:xfrm>
            <a:off x="1614900" y="772800"/>
            <a:ext cx="641925" cy="572700"/>
          </a:xfrm>
          <a:prstGeom prst="rect">
            <a:avLst/>
          </a:prstGeom>
          <a:noFill/>
          <a:ln>
            <a:noFill/>
          </a:ln>
        </p:spPr>
      </p:pic>
      <p:sp>
        <p:nvSpPr>
          <p:cNvPr id="188" name="Shape 188"/>
          <p:cNvSpPr txBox="1">
            <a:spLocks noGrp="1"/>
          </p:cNvSpPr>
          <p:nvPr>
            <p:ph type="body" idx="1"/>
          </p:nvPr>
        </p:nvSpPr>
        <p:spPr>
          <a:xfrm>
            <a:off x="4720500" y="745138"/>
            <a:ext cx="3105600" cy="3416400"/>
          </a:xfrm>
          <a:prstGeom prst="rect">
            <a:avLst/>
          </a:prstGeom>
          <a:solidFill>
            <a:srgbClr val="FFFFFF"/>
          </a:solidFill>
        </p:spPr>
        <p:txBody>
          <a:bodyPr wrap="square" lIns="91425" tIns="91425" rIns="91425" bIns="91425" anchor="t" anchorCtr="0">
            <a:noAutofit/>
          </a:bodyPr>
          <a:lstStyle/>
          <a:p>
            <a:pPr lvl="0" rtl="0">
              <a:spcBef>
                <a:spcPts val="0"/>
              </a:spcBef>
              <a:buNone/>
            </a:pPr>
            <a:r>
              <a:rPr lang="es-419" dirty="0"/>
              <a:t>		Hexa </a:t>
            </a:r>
            <a:r>
              <a:rPr lang="es-419" dirty="0" err="1"/>
              <a:t>code</a:t>
            </a:r>
            <a:endParaRPr lang="es-419" dirty="0"/>
          </a:p>
          <a:p>
            <a:pPr lvl="0" rtl="0">
              <a:spcBef>
                <a:spcPts val="0"/>
              </a:spcBef>
              <a:buNone/>
            </a:pPr>
            <a:r>
              <a:rPr lang="es-419" dirty="0"/>
              <a:t>Red		#FF0000</a:t>
            </a:r>
          </a:p>
          <a:p>
            <a:pPr lvl="0">
              <a:spcBef>
                <a:spcPts val="0"/>
              </a:spcBef>
              <a:buNone/>
            </a:pPr>
            <a:r>
              <a:rPr lang="es-419" dirty="0"/>
              <a:t>Blue 		#000066</a:t>
            </a:r>
          </a:p>
          <a:p>
            <a:pPr lvl="0">
              <a:spcBef>
                <a:spcPts val="0"/>
              </a:spcBef>
              <a:buNone/>
            </a:pPr>
            <a:r>
              <a:rPr lang="es-419" dirty="0"/>
              <a:t>Black		#000000</a:t>
            </a:r>
          </a:p>
          <a:p>
            <a:pPr lvl="0">
              <a:spcBef>
                <a:spcPts val="0"/>
              </a:spcBef>
              <a:buNone/>
            </a:pPr>
            <a:r>
              <a:rPr lang="es-419" dirty="0"/>
              <a:t>White		#FFFFFF</a:t>
            </a:r>
          </a:p>
          <a:p>
            <a:pPr lvl="0">
              <a:spcBef>
                <a:spcPts val="0"/>
              </a:spcBef>
              <a:buNone/>
            </a:pPr>
            <a:r>
              <a:rPr lang="es-419" dirty="0"/>
              <a:t>Brown            	#3F2A14</a:t>
            </a:r>
          </a:p>
          <a:p>
            <a:pPr lvl="0">
              <a:spcBef>
                <a:spcPts val="0"/>
              </a:spcBef>
              <a:buNone/>
            </a:pPr>
            <a:r>
              <a:rPr lang="es-419" dirty="0"/>
              <a:t>Green            	#228B22</a:t>
            </a:r>
          </a:p>
          <a:p>
            <a:pPr lvl="0" rtl="0">
              <a:spcBef>
                <a:spcPts val="0"/>
              </a:spcBef>
              <a:buNone/>
            </a:pPr>
            <a:endParaRPr dirty="0"/>
          </a:p>
        </p:txBody>
      </p:sp>
      <p:pic>
        <p:nvPicPr>
          <p:cNvPr id="189" name="Shape 189"/>
          <p:cNvPicPr preferRelativeResize="0"/>
          <p:nvPr/>
        </p:nvPicPr>
        <p:blipFill>
          <a:blip r:embed="rId4">
            <a:alphaModFix/>
          </a:blip>
          <a:stretch>
            <a:fillRect/>
          </a:stretch>
        </p:blipFill>
        <p:spPr>
          <a:xfrm>
            <a:off x="5307550" y="1219475"/>
            <a:ext cx="373954" cy="430400"/>
          </a:xfrm>
          <a:prstGeom prst="rect">
            <a:avLst/>
          </a:prstGeom>
          <a:noFill/>
          <a:ln>
            <a:noFill/>
          </a:ln>
        </p:spPr>
      </p:pic>
      <p:pic>
        <p:nvPicPr>
          <p:cNvPr id="190" name="Shape 190"/>
          <p:cNvPicPr preferRelativeResize="0"/>
          <p:nvPr/>
        </p:nvPicPr>
        <p:blipFill>
          <a:blip r:embed="rId5">
            <a:alphaModFix/>
          </a:blip>
          <a:stretch>
            <a:fillRect/>
          </a:stretch>
        </p:blipFill>
        <p:spPr>
          <a:xfrm>
            <a:off x="5307550" y="1737850"/>
            <a:ext cx="373950" cy="401650"/>
          </a:xfrm>
          <a:prstGeom prst="rect">
            <a:avLst/>
          </a:prstGeom>
          <a:noFill/>
          <a:ln>
            <a:noFill/>
          </a:ln>
        </p:spPr>
      </p:pic>
      <p:pic>
        <p:nvPicPr>
          <p:cNvPr id="191" name="Shape 191"/>
          <p:cNvPicPr preferRelativeResize="0"/>
          <p:nvPr/>
        </p:nvPicPr>
        <p:blipFill>
          <a:blip r:embed="rId6">
            <a:alphaModFix/>
          </a:blip>
          <a:stretch>
            <a:fillRect/>
          </a:stretch>
        </p:blipFill>
        <p:spPr>
          <a:xfrm>
            <a:off x="5307550" y="2227472"/>
            <a:ext cx="373950" cy="426303"/>
          </a:xfrm>
          <a:prstGeom prst="rect">
            <a:avLst/>
          </a:prstGeom>
          <a:noFill/>
          <a:ln>
            <a:noFill/>
          </a:ln>
        </p:spPr>
      </p:pic>
      <p:pic>
        <p:nvPicPr>
          <p:cNvPr id="192" name="Shape 192"/>
          <p:cNvPicPr preferRelativeResize="0"/>
          <p:nvPr/>
        </p:nvPicPr>
        <p:blipFill>
          <a:blip r:embed="rId7">
            <a:alphaModFix/>
          </a:blip>
          <a:stretch>
            <a:fillRect/>
          </a:stretch>
        </p:blipFill>
        <p:spPr>
          <a:xfrm>
            <a:off x="5307550" y="2741746"/>
            <a:ext cx="373950" cy="399740"/>
          </a:xfrm>
          <a:prstGeom prst="rect">
            <a:avLst/>
          </a:prstGeom>
          <a:noFill/>
          <a:ln>
            <a:noFill/>
          </a:ln>
        </p:spPr>
      </p:pic>
      <p:pic>
        <p:nvPicPr>
          <p:cNvPr id="193" name="Shape 193"/>
          <p:cNvPicPr preferRelativeResize="0"/>
          <p:nvPr/>
        </p:nvPicPr>
        <p:blipFill>
          <a:blip r:embed="rId8">
            <a:alphaModFix/>
          </a:blip>
          <a:stretch>
            <a:fillRect/>
          </a:stretch>
        </p:blipFill>
        <p:spPr>
          <a:xfrm>
            <a:off x="1622291" y="2588226"/>
            <a:ext cx="627133" cy="572700"/>
          </a:xfrm>
          <a:prstGeom prst="rect">
            <a:avLst/>
          </a:prstGeom>
          <a:noFill/>
          <a:ln>
            <a:noFill/>
          </a:ln>
        </p:spPr>
      </p:pic>
      <p:pic>
        <p:nvPicPr>
          <p:cNvPr id="194" name="Shape 194"/>
          <p:cNvPicPr preferRelativeResize="0"/>
          <p:nvPr/>
        </p:nvPicPr>
        <p:blipFill>
          <a:blip r:embed="rId9">
            <a:alphaModFix/>
          </a:blip>
          <a:stretch>
            <a:fillRect/>
          </a:stretch>
        </p:blipFill>
        <p:spPr>
          <a:xfrm>
            <a:off x="1622300" y="1623963"/>
            <a:ext cx="627126" cy="530034"/>
          </a:xfrm>
          <a:prstGeom prst="rect">
            <a:avLst/>
          </a:prstGeom>
          <a:noFill/>
          <a:ln>
            <a:noFill/>
          </a:ln>
        </p:spPr>
      </p:pic>
      <p:sp>
        <p:nvSpPr>
          <p:cNvPr id="195" name="Shape 195"/>
          <p:cNvSpPr txBox="1"/>
          <p:nvPr/>
        </p:nvSpPr>
        <p:spPr>
          <a:xfrm>
            <a:off x="4078850" y="4233350"/>
            <a:ext cx="4513800" cy="1178100"/>
          </a:xfrm>
          <a:prstGeom prst="rect">
            <a:avLst/>
          </a:prstGeom>
          <a:noFill/>
          <a:ln>
            <a:noFill/>
          </a:ln>
        </p:spPr>
        <p:txBody>
          <a:bodyPr wrap="square" lIns="91425" tIns="91425" rIns="91425" bIns="91425" anchor="t" anchorCtr="0">
            <a:noAutofit/>
          </a:bodyPr>
          <a:lstStyle/>
          <a:p>
            <a:pPr lvl="0">
              <a:spcBef>
                <a:spcPts val="0"/>
              </a:spcBef>
              <a:buNone/>
            </a:pPr>
            <a:r>
              <a:rPr lang="es-419" dirty="0" err="1"/>
              <a:t>The</a:t>
            </a:r>
            <a:r>
              <a:rPr lang="es-419" dirty="0"/>
              <a:t> anime </a:t>
            </a:r>
            <a:r>
              <a:rPr lang="es-419" dirty="0" err="1"/>
              <a:t>itself</a:t>
            </a:r>
            <a:r>
              <a:rPr lang="es-419" dirty="0"/>
              <a:t> show </a:t>
            </a:r>
            <a:r>
              <a:rPr lang="es-419" dirty="0" err="1"/>
              <a:t>us</a:t>
            </a:r>
            <a:r>
              <a:rPr lang="es-419" dirty="0"/>
              <a:t> </a:t>
            </a:r>
            <a:r>
              <a:rPr lang="es-419" dirty="0" err="1"/>
              <a:t>these</a:t>
            </a:r>
            <a:r>
              <a:rPr lang="es-419" dirty="0"/>
              <a:t> </a:t>
            </a:r>
            <a:r>
              <a:rPr lang="es-419" dirty="0" err="1"/>
              <a:t>surrealistic</a:t>
            </a:r>
            <a:r>
              <a:rPr lang="es-419" dirty="0"/>
              <a:t> </a:t>
            </a:r>
            <a:r>
              <a:rPr lang="es-419" dirty="0" err="1"/>
              <a:t>scenes</a:t>
            </a:r>
            <a:r>
              <a:rPr lang="es-419" dirty="0"/>
              <a:t> and </a:t>
            </a:r>
            <a:r>
              <a:rPr lang="es-419" dirty="0" err="1"/>
              <a:t>sad</a:t>
            </a:r>
            <a:r>
              <a:rPr lang="es-419" dirty="0"/>
              <a:t>, </a:t>
            </a:r>
            <a:r>
              <a:rPr lang="es-419" dirty="0" err="1"/>
              <a:t>dull</a:t>
            </a:r>
            <a:r>
              <a:rPr lang="es-419" dirty="0"/>
              <a:t> </a:t>
            </a:r>
            <a:r>
              <a:rPr lang="es-419" dirty="0" err="1"/>
              <a:t>colors</a:t>
            </a:r>
            <a:r>
              <a:rPr lang="es-419" dirty="0"/>
              <a:t>, </a:t>
            </a:r>
            <a:r>
              <a:rPr lang="es-419" dirty="0" err="1"/>
              <a:t>due</a:t>
            </a:r>
            <a:r>
              <a:rPr lang="es-419" dirty="0"/>
              <a:t> </a:t>
            </a:r>
            <a:r>
              <a:rPr lang="es-419" dirty="0" err="1"/>
              <a:t>to</a:t>
            </a:r>
            <a:r>
              <a:rPr lang="es-419" dirty="0"/>
              <a:t> </a:t>
            </a:r>
            <a:r>
              <a:rPr lang="es-419" dirty="0" err="1"/>
              <a:t>the</a:t>
            </a:r>
            <a:r>
              <a:rPr lang="es-419" dirty="0"/>
              <a:t> </a:t>
            </a:r>
            <a:r>
              <a:rPr lang="es-419" dirty="0" err="1"/>
              <a:t>depressive</a:t>
            </a:r>
            <a:r>
              <a:rPr lang="es-419" dirty="0"/>
              <a:t> </a:t>
            </a:r>
            <a:r>
              <a:rPr lang="es-419" dirty="0" err="1"/>
              <a:t>thoughts</a:t>
            </a:r>
            <a:r>
              <a:rPr lang="es-419" dirty="0"/>
              <a:t> and </a:t>
            </a:r>
            <a:r>
              <a:rPr lang="es-419" dirty="0" err="1"/>
              <a:t>the</a:t>
            </a:r>
            <a:r>
              <a:rPr lang="es-419" dirty="0"/>
              <a:t> </a:t>
            </a:r>
            <a:r>
              <a:rPr lang="es-419" dirty="0" err="1"/>
              <a:t>insanity</a:t>
            </a:r>
            <a:r>
              <a:rPr lang="es-419" dirty="0"/>
              <a:t> </a:t>
            </a:r>
            <a:r>
              <a:rPr lang="es-419" dirty="0" err="1"/>
              <a:t>of</a:t>
            </a:r>
            <a:r>
              <a:rPr lang="es-419" dirty="0"/>
              <a:t> </a:t>
            </a:r>
            <a:r>
              <a:rPr lang="es-419" dirty="0" err="1"/>
              <a:t>the</a:t>
            </a:r>
            <a:r>
              <a:rPr lang="es-419" dirty="0"/>
              <a:t> </a:t>
            </a:r>
            <a:r>
              <a:rPr lang="es-419" dirty="0" err="1"/>
              <a:t>main</a:t>
            </a:r>
            <a:r>
              <a:rPr lang="es-419" dirty="0"/>
              <a:t> </a:t>
            </a:r>
            <a:r>
              <a:rPr lang="es-419" dirty="0" err="1"/>
              <a:t>characters</a:t>
            </a:r>
            <a:r>
              <a:rPr lang="es-419" dirty="0"/>
              <a:t>. </a:t>
            </a:r>
          </a:p>
        </p:txBody>
      </p:sp>
      <p:pic>
        <p:nvPicPr>
          <p:cNvPr id="196" name="Shape 196"/>
          <p:cNvPicPr preferRelativeResize="0"/>
          <p:nvPr/>
        </p:nvPicPr>
        <p:blipFill>
          <a:blip r:embed="rId10">
            <a:alphaModFix/>
          </a:blip>
          <a:stretch>
            <a:fillRect/>
          </a:stretch>
        </p:blipFill>
        <p:spPr>
          <a:xfrm>
            <a:off x="5307550" y="3229450"/>
            <a:ext cx="373950" cy="463975"/>
          </a:xfrm>
          <a:prstGeom prst="rect">
            <a:avLst/>
          </a:prstGeom>
          <a:noFill/>
          <a:ln>
            <a:noFill/>
          </a:ln>
        </p:spPr>
      </p:pic>
      <p:sp>
        <p:nvSpPr>
          <p:cNvPr id="197" name="Shape 197"/>
          <p:cNvSpPr txBox="1"/>
          <p:nvPr/>
        </p:nvSpPr>
        <p:spPr>
          <a:xfrm>
            <a:off x="0" y="3471825"/>
            <a:ext cx="4513800" cy="1178100"/>
          </a:xfrm>
          <a:prstGeom prst="rect">
            <a:avLst/>
          </a:prstGeom>
          <a:noFill/>
          <a:ln>
            <a:noFill/>
          </a:ln>
        </p:spPr>
        <p:txBody>
          <a:bodyPr wrap="square" lIns="91425" tIns="91425" rIns="91425" bIns="91425" anchor="t" anchorCtr="0">
            <a:noAutofit/>
          </a:bodyPr>
          <a:lstStyle/>
          <a:p>
            <a:pPr lvl="0" rtl="0">
              <a:spcBef>
                <a:spcPts val="0"/>
              </a:spcBef>
              <a:buNone/>
            </a:pPr>
            <a:r>
              <a:rPr lang="es-419"/>
              <a:t>The colors fit perfectly the feelings, dark blue color represents sadness and depression, red color represents anger, blood, war and color black means death and loneliness.</a:t>
            </a:r>
          </a:p>
        </p:txBody>
      </p:sp>
      <p:pic>
        <p:nvPicPr>
          <p:cNvPr id="198" name="Shape 198"/>
          <p:cNvPicPr preferRelativeResize="0"/>
          <p:nvPr/>
        </p:nvPicPr>
        <p:blipFill>
          <a:blip r:embed="rId11">
            <a:alphaModFix/>
          </a:blip>
          <a:stretch>
            <a:fillRect/>
          </a:stretch>
        </p:blipFill>
        <p:spPr>
          <a:xfrm>
            <a:off x="5307550" y="3837050"/>
            <a:ext cx="373950" cy="447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Camera</a:t>
            </a:r>
          </a:p>
        </p:txBody>
      </p:sp>
      <p:sp>
        <p:nvSpPr>
          <p:cNvPr id="204" name="Shape 204"/>
          <p:cNvSpPr txBox="1">
            <a:spLocks noGrp="1"/>
          </p:cNvSpPr>
          <p:nvPr>
            <p:ph type="body" idx="1"/>
          </p:nvPr>
        </p:nvSpPr>
        <p:spPr>
          <a:xfrm>
            <a:off x="311700" y="1152475"/>
            <a:ext cx="8520600" cy="3416400"/>
          </a:xfrm>
          <a:prstGeom prst="rect">
            <a:avLst/>
          </a:prstGeom>
          <a:noFill/>
        </p:spPr>
        <p:txBody>
          <a:bodyPr wrap="square" lIns="91425" tIns="91425" rIns="91425" bIns="91425" anchor="t" anchorCtr="0">
            <a:noAutofit/>
          </a:bodyPr>
          <a:lstStyle/>
          <a:p>
            <a:pPr lvl="0" rtl="0">
              <a:lnSpc>
                <a:spcPct val="90000"/>
              </a:lnSpc>
              <a:spcBef>
                <a:spcPts val="1000"/>
              </a:spcBef>
              <a:spcAft>
                <a:spcPts val="0"/>
              </a:spcAft>
              <a:buNone/>
            </a:pPr>
            <a:r>
              <a:rPr lang="es-419">
                <a:solidFill>
                  <a:schemeClr val="dk1"/>
                </a:solidFill>
              </a:rPr>
              <a:t>• We decided to have 3 views of the scene:</a:t>
            </a:r>
          </a:p>
          <a:p>
            <a:pPr marL="457200" lvl="0" indent="-342900" rtl="0">
              <a:lnSpc>
                <a:spcPct val="90000"/>
              </a:lnSpc>
              <a:spcBef>
                <a:spcPts val="1000"/>
              </a:spcBef>
              <a:spcAft>
                <a:spcPts val="0"/>
              </a:spcAft>
              <a:buClr>
                <a:schemeClr val="dk1"/>
              </a:buClr>
              <a:buAutoNum type="arabicPeriod"/>
            </a:pPr>
            <a:r>
              <a:rPr lang="es-419">
                <a:solidFill>
                  <a:schemeClr val="dk1"/>
                </a:solidFill>
              </a:rPr>
              <a:t>One from the point of view of the original image (angle). This is the most important one because this is the original we want to represent.</a:t>
            </a:r>
          </a:p>
          <a:p>
            <a:pPr marL="457200" lvl="0" indent="-342900" rtl="0">
              <a:lnSpc>
                <a:spcPct val="90000"/>
              </a:lnSpc>
              <a:spcBef>
                <a:spcPts val="1000"/>
              </a:spcBef>
              <a:spcAft>
                <a:spcPts val="0"/>
              </a:spcAft>
              <a:buClr>
                <a:schemeClr val="dk1"/>
              </a:buClr>
              <a:buAutoNum type="arabicPeriod"/>
            </a:pPr>
            <a:r>
              <a:rPr lang="es-419">
                <a:solidFill>
                  <a:schemeClr val="dk1"/>
                </a:solidFill>
              </a:rPr>
              <a:t>One from the point of view of Shinji (point of view). Because Shinji is the main character in the serie, is important to know and understand his position (metaphorically and physically)</a:t>
            </a:r>
          </a:p>
          <a:p>
            <a:pPr marL="457200" lvl="0" indent="-342900" rtl="0">
              <a:lnSpc>
                <a:spcPct val="90000"/>
              </a:lnSpc>
              <a:spcBef>
                <a:spcPts val="1000"/>
              </a:spcBef>
              <a:spcAft>
                <a:spcPts val="0"/>
              </a:spcAft>
              <a:buClr>
                <a:schemeClr val="dk1"/>
              </a:buClr>
              <a:buAutoNum type="arabicPeriod"/>
            </a:pPr>
            <a:r>
              <a:rPr lang="es-419">
                <a:solidFill>
                  <a:schemeClr val="dk1"/>
                </a:solidFill>
              </a:rPr>
              <a:t>One with a higher angle the top, on the side of the land (angle). It shows the sky. We can see the light of the moon.</a:t>
            </a:r>
          </a:p>
          <a:p>
            <a:pPr lvl="0" rtl="0">
              <a:lnSpc>
                <a:spcPct val="90000"/>
              </a:lnSpc>
              <a:spcBef>
                <a:spcPts val="1000"/>
              </a:spcBef>
              <a:spcAft>
                <a:spcPts val="0"/>
              </a:spcAft>
              <a:buNone/>
            </a:pPr>
            <a:endParaRPr>
              <a:solidFill>
                <a:schemeClr val="dk1"/>
              </a:solidFill>
            </a:endParaRPr>
          </a:p>
          <a:p>
            <a:pPr marL="457200" lvl="0" indent="-342900" rtl="0">
              <a:lnSpc>
                <a:spcPct val="90000"/>
              </a:lnSpc>
              <a:spcBef>
                <a:spcPts val="1000"/>
              </a:spcBef>
              <a:spcAft>
                <a:spcPts val="0"/>
              </a:spcAft>
              <a:buClr>
                <a:schemeClr val="dk1"/>
              </a:buClr>
            </a:pPr>
            <a:r>
              <a:rPr lang="es-419">
                <a:solidFill>
                  <a:schemeClr val="dk1"/>
                </a:solidFill>
              </a:rPr>
              <a:t>All cameras have the same aspect ratio: 512 x 384</a:t>
            </a:r>
          </a:p>
          <a:p>
            <a:pPr marL="457200" lvl="0" indent="-342900" rtl="0">
              <a:lnSpc>
                <a:spcPct val="90000"/>
              </a:lnSpc>
              <a:spcBef>
                <a:spcPts val="1000"/>
              </a:spcBef>
              <a:spcAft>
                <a:spcPts val="0"/>
              </a:spcAft>
              <a:buClr>
                <a:schemeClr val="dk1"/>
              </a:buClr>
            </a:pPr>
            <a:r>
              <a:rPr lang="es-419">
                <a:solidFill>
                  <a:schemeClr val="dk1"/>
                </a:solidFill>
              </a:rPr>
              <a:t>The shadows in the sand and in the palms help the scene to give it be more realism.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Camera 1: Angle</a:t>
            </a:r>
          </a:p>
        </p:txBody>
      </p:sp>
      <p:sp>
        <p:nvSpPr>
          <p:cNvPr id="210" name="Shape 210"/>
          <p:cNvSpPr txBox="1">
            <a:spLocks noGrp="1"/>
          </p:cNvSpPr>
          <p:nvPr>
            <p:ph type="body" idx="1"/>
          </p:nvPr>
        </p:nvSpPr>
        <p:spPr>
          <a:xfrm>
            <a:off x="311700" y="1152475"/>
            <a:ext cx="8520600" cy="3416400"/>
          </a:xfrm>
          <a:prstGeom prst="rect">
            <a:avLst/>
          </a:prstGeom>
          <a:noFill/>
        </p:spPr>
        <p:txBody>
          <a:bodyPr wrap="square" lIns="91425" tIns="91425" rIns="91425" bIns="91425" anchor="t" anchorCtr="0">
            <a:noAutofit/>
          </a:bodyPr>
          <a:lstStyle/>
          <a:p>
            <a:pPr lvl="0">
              <a:spcBef>
                <a:spcPts val="0"/>
              </a:spcBef>
              <a:buNone/>
            </a:pPr>
            <a:endParaRPr/>
          </a:p>
        </p:txBody>
      </p:sp>
      <p:pic>
        <p:nvPicPr>
          <p:cNvPr id="211" name="Shape 211"/>
          <p:cNvPicPr preferRelativeResize="0"/>
          <p:nvPr/>
        </p:nvPicPr>
        <p:blipFill>
          <a:blip r:embed="rId3">
            <a:alphaModFix/>
          </a:blip>
          <a:stretch>
            <a:fillRect/>
          </a:stretch>
        </p:blipFill>
        <p:spPr>
          <a:xfrm>
            <a:off x="1895333" y="1017725"/>
            <a:ext cx="5353341" cy="401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Introduction</a:t>
            </a:r>
          </a:p>
        </p:txBody>
      </p:sp>
      <p:sp>
        <p:nvSpPr>
          <p:cNvPr id="74" name="Shape 74"/>
          <p:cNvSpPr txBox="1">
            <a:spLocks noGrp="1"/>
          </p:cNvSpPr>
          <p:nvPr>
            <p:ph type="body" idx="1"/>
          </p:nvPr>
        </p:nvSpPr>
        <p:spPr>
          <a:xfrm>
            <a:off x="311700" y="1152475"/>
            <a:ext cx="8520600" cy="3416400"/>
          </a:xfrm>
          <a:prstGeom prst="rect">
            <a:avLst/>
          </a:prstGeom>
          <a:solidFill>
            <a:srgbClr val="FFFFFF"/>
          </a:solidFill>
        </p:spPr>
        <p:txBody>
          <a:bodyPr wrap="square" lIns="91425" tIns="91425" rIns="91425" bIns="91425" anchor="t" anchorCtr="0">
            <a:noAutofit/>
          </a:bodyPr>
          <a:lstStyle/>
          <a:p>
            <a:pPr lvl="0">
              <a:spcBef>
                <a:spcPts val="0"/>
              </a:spcBef>
              <a:buNone/>
            </a:pPr>
            <a:r>
              <a:rPr lang="es-419"/>
              <a:t>The scene we decided to make is from Neon Genesis Evangelion, it pictures Shinji and Asuka after Shinji stops the third impact, it shows them as their only apparently survivors.</a:t>
            </a:r>
          </a:p>
          <a:p>
            <a:pPr lvl="0">
              <a:spcBef>
                <a:spcPts val="0"/>
              </a:spcBef>
              <a:buNone/>
            </a:pPr>
            <a:r>
              <a:rPr lang="es-419"/>
              <a:t>Neon Genesis Evangelion is an anime series which was aired in 1995 and 1996 the series is often is subject of debates within its fans because of its deep religious symbolism and its psychological themes of its characters.</a:t>
            </a:r>
          </a:p>
          <a:p>
            <a:pPr lvl="0">
              <a:spcBef>
                <a:spcPts val="0"/>
              </a:spcBef>
              <a:buNone/>
            </a:pPr>
            <a:r>
              <a:rPr lang="es-419"/>
              <a:t>Our motivation was we are all fans of the series and after looking at the scene we thought we could create it in POV with some changes</a:t>
            </a:r>
          </a:p>
          <a:p>
            <a:pPr lvl="0" rtl="0">
              <a:spcBef>
                <a:spcPts val="0"/>
              </a:spcBef>
              <a:buNone/>
            </a:pPr>
            <a:endParaRPr sz="2800">
              <a:solidFill>
                <a:schemeClr val="dk1"/>
              </a:solidFill>
              <a:latin typeface="Calibri"/>
              <a:ea typeface="Calibri"/>
              <a:cs typeface="Calibri"/>
              <a:sym typeface="Calibri"/>
            </a:endParaRPr>
          </a:p>
          <a:p>
            <a:pPr lvl="0">
              <a:spcBef>
                <a:spcPts val="0"/>
              </a:spcBef>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s-419"/>
              <a:t>Camera 2: Point of view</a:t>
            </a:r>
          </a:p>
        </p:txBody>
      </p:sp>
      <p:pic>
        <p:nvPicPr>
          <p:cNvPr id="217" name="Shape 217"/>
          <p:cNvPicPr preferRelativeResize="0"/>
          <p:nvPr/>
        </p:nvPicPr>
        <p:blipFill>
          <a:blip r:embed="rId3">
            <a:alphaModFix/>
          </a:blip>
          <a:stretch>
            <a:fillRect/>
          </a:stretch>
        </p:blipFill>
        <p:spPr>
          <a:xfrm>
            <a:off x="1821488" y="1017725"/>
            <a:ext cx="5501033" cy="412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Clr>
                <a:schemeClr val="dk1"/>
              </a:buClr>
              <a:buSzPct val="39285"/>
              <a:buFont typeface="Arial"/>
              <a:buNone/>
            </a:pPr>
            <a:r>
              <a:rPr lang="es-419"/>
              <a:t>Camera 3: (Areal / Angle)</a:t>
            </a:r>
          </a:p>
        </p:txBody>
      </p:sp>
      <p:pic>
        <p:nvPicPr>
          <p:cNvPr id="223" name="Shape 223"/>
          <p:cNvPicPr preferRelativeResize="0"/>
          <p:nvPr/>
        </p:nvPicPr>
        <p:blipFill>
          <a:blip r:embed="rId3">
            <a:alphaModFix/>
          </a:blip>
          <a:stretch>
            <a:fillRect/>
          </a:stretch>
        </p:blipFill>
        <p:spPr>
          <a:xfrm>
            <a:off x="2178150" y="1017725"/>
            <a:ext cx="4787700" cy="39910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Illumination</a:t>
            </a:r>
          </a:p>
        </p:txBody>
      </p:sp>
      <p:sp>
        <p:nvSpPr>
          <p:cNvPr id="229" name="Shape 229"/>
          <p:cNvSpPr txBox="1">
            <a:spLocks noGrp="1"/>
          </p:cNvSpPr>
          <p:nvPr>
            <p:ph type="body" idx="1"/>
          </p:nvPr>
        </p:nvSpPr>
        <p:spPr>
          <a:xfrm>
            <a:off x="311700" y="1152475"/>
            <a:ext cx="8520600" cy="3416400"/>
          </a:xfrm>
          <a:prstGeom prst="rect">
            <a:avLst/>
          </a:prstGeom>
          <a:noFill/>
        </p:spPr>
        <p:txBody>
          <a:bodyPr wrap="square" lIns="91425" tIns="91425" rIns="91425" bIns="91425" anchor="t" anchorCtr="0">
            <a:noAutofit/>
          </a:bodyPr>
          <a:lstStyle/>
          <a:p>
            <a:pPr lvl="0" rtl="0">
              <a:lnSpc>
                <a:spcPct val="90000"/>
              </a:lnSpc>
              <a:spcBef>
                <a:spcPts val="1000"/>
              </a:spcBef>
              <a:spcAft>
                <a:spcPts val="0"/>
              </a:spcAft>
              <a:buClr>
                <a:schemeClr val="dk1"/>
              </a:buClr>
              <a:buSzPct val="55000"/>
              <a:buFont typeface="Arial"/>
              <a:buNone/>
            </a:pPr>
            <a:r>
              <a:rPr lang="es-419" sz="2000">
                <a:solidFill>
                  <a:schemeClr val="dk1"/>
                </a:solidFill>
              </a:rPr>
              <a:t>The scene has only 1 natural light source (moon) and it is placed above the fractal.</a:t>
            </a:r>
          </a:p>
          <a:p>
            <a:pPr lvl="0" rtl="0">
              <a:lnSpc>
                <a:spcPct val="90000"/>
              </a:lnSpc>
              <a:spcBef>
                <a:spcPts val="1000"/>
              </a:spcBef>
              <a:spcAft>
                <a:spcPts val="0"/>
              </a:spcAft>
              <a:buClr>
                <a:schemeClr val="dk1"/>
              </a:buClr>
              <a:buSzPct val="55000"/>
              <a:buFont typeface="Arial"/>
              <a:buNone/>
            </a:pPr>
            <a:r>
              <a:rPr lang="es-419" sz="2000">
                <a:solidFill>
                  <a:schemeClr val="dk1"/>
                </a:solidFill>
              </a:rPr>
              <a:t>There is no point to intensify and create more light sources because it will lose the dark and the sense of what the author wanted to represent.</a:t>
            </a:r>
          </a:p>
          <a:p>
            <a:pPr lvl="0" rtl="0">
              <a:lnSpc>
                <a:spcPct val="90000"/>
              </a:lnSpc>
              <a:spcBef>
                <a:spcPts val="1000"/>
              </a:spcBef>
              <a:spcAft>
                <a:spcPts val="0"/>
              </a:spcAft>
              <a:buClr>
                <a:schemeClr val="dk1"/>
              </a:buClr>
              <a:buSzPct val="55000"/>
              <a:buFont typeface="Arial"/>
              <a:buNone/>
            </a:pPr>
            <a:r>
              <a:rPr lang="es-419" sz="2000">
                <a:solidFill>
                  <a:schemeClr val="dk1"/>
                </a:solidFill>
              </a:rPr>
              <a:t>The shadows help the sand to look more realistic, and make the palms look as that they are not floating.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Illumination</a:t>
            </a:r>
          </a:p>
        </p:txBody>
      </p:sp>
      <p:sp>
        <p:nvSpPr>
          <p:cNvPr id="235" name="Shape 23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36" name="Shape 236"/>
          <p:cNvPicPr preferRelativeResize="0"/>
          <p:nvPr/>
        </p:nvPicPr>
        <p:blipFill>
          <a:blip r:embed="rId3">
            <a:alphaModFix/>
          </a:blip>
          <a:stretch>
            <a:fillRect/>
          </a:stretch>
        </p:blipFill>
        <p:spPr>
          <a:xfrm>
            <a:off x="2013034" y="967350"/>
            <a:ext cx="5117929" cy="3786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With vs without illumination (1-3)</a:t>
            </a:r>
          </a:p>
        </p:txBody>
      </p:sp>
      <p:sp>
        <p:nvSpPr>
          <p:cNvPr id="242" name="Shape 24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43" name="Shape 243"/>
          <p:cNvPicPr preferRelativeResize="0"/>
          <p:nvPr/>
        </p:nvPicPr>
        <p:blipFill>
          <a:blip r:embed="rId3">
            <a:alphaModFix/>
          </a:blip>
          <a:stretch>
            <a:fillRect/>
          </a:stretch>
        </p:blipFill>
        <p:spPr>
          <a:xfrm>
            <a:off x="311700" y="1307713"/>
            <a:ext cx="4141225" cy="3105925"/>
          </a:xfrm>
          <a:prstGeom prst="rect">
            <a:avLst/>
          </a:prstGeom>
          <a:noFill/>
          <a:ln>
            <a:noFill/>
          </a:ln>
        </p:spPr>
      </p:pic>
      <p:pic>
        <p:nvPicPr>
          <p:cNvPr id="244" name="Shape 244"/>
          <p:cNvPicPr preferRelativeResize="0"/>
          <p:nvPr/>
        </p:nvPicPr>
        <p:blipFill>
          <a:blip r:embed="rId4">
            <a:alphaModFix/>
          </a:blip>
          <a:stretch>
            <a:fillRect/>
          </a:stretch>
        </p:blipFill>
        <p:spPr>
          <a:xfrm>
            <a:off x="4691075" y="1307725"/>
            <a:ext cx="4141225" cy="31059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s-419"/>
              <a:t>With vs without illumination (2-3)</a:t>
            </a:r>
          </a:p>
        </p:txBody>
      </p:sp>
      <p:sp>
        <p:nvSpPr>
          <p:cNvPr id="250" name="Shape 25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51" name="Shape 251"/>
          <p:cNvPicPr preferRelativeResize="0"/>
          <p:nvPr/>
        </p:nvPicPr>
        <p:blipFill>
          <a:blip r:embed="rId3">
            <a:alphaModFix/>
          </a:blip>
          <a:stretch>
            <a:fillRect/>
          </a:stretch>
        </p:blipFill>
        <p:spPr>
          <a:xfrm>
            <a:off x="231535" y="1391000"/>
            <a:ext cx="4237140" cy="3177875"/>
          </a:xfrm>
          <a:prstGeom prst="rect">
            <a:avLst/>
          </a:prstGeom>
          <a:noFill/>
          <a:ln>
            <a:noFill/>
          </a:ln>
        </p:spPr>
      </p:pic>
      <p:pic>
        <p:nvPicPr>
          <p:cNvPr id="252" name="Shape 252"/>
          <p:cNvPicPr preferRelativeResize="0"/>
          <p:nvPr/>
        </p:nvPicPr>
        <p:blipFill>
          <a:blip r:embed="rId4">
            <a:alphaModFix/>
          </a:blip>
          <a:stretch>
            <a:fillRect/>
          </a:stretch>
        </p:blipFill>
        <p:spPr>
          <a:xfrm>
            <a:off x="4690925" y="1391000"/>
            <a:ext cx="4237149" cy="31778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s-419"/>
              <a:t>With vs without illumination (3-3)</a:t>
            </a:r>
          </a:p>
        </p:txBody>
      </p:sp>
      <p:sp>
        <p:nvSpPr>
          <p:cNvPr id="258" name="Shape 25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59" name="Shape 259"/>
          <p:cNvPicPr preferRelativeResize="0"/>
          <p:nvPr/>
        </p:nvPicPr>
        <p:blipFill>
          <a:blip r:embed="rId3">
            <a:alphaModFix/>
          </a:blip>
          <a:stretch>
            <a:fillRect/>
          </a:stretch>
        </p:blipFill>
        <p:spPr>
          <a:xfrm>
            <a:off x="4733975" y="1144688"/>
            <a:ext cx="4098325" cy="3431964"/>
          </a:xfrm>
          <a:prstGeom prst="rect">
            <a:avLst/>
          </a:prstGeom>
          <a:noFill/>
          <a:ln>
            <a:noFill/>
          </a:ln>
        </p:spPr>
      </p:pic>
      <p:pic>
        <p:nvPicPr>
          <p:cNvPr id="260" name="Shape 260"/>
          <p:cNvPicPr preferRelativeResize="0"/>
          <p:nvPr/>
        </p:nvPicPr>
        <p:blipFill>
          <a:blip r:embed="rId4">
            <a:alphaModFix/>
          </a:blip>
          <a:stretch>
            <a:fillRect/>
          </a:stretch>
        </p:blipFill>
        <p:spPr>
          <a:xfrm>
            <a:off x="311700" y="1152475"/>
            <a:ext cx="4098333" cy="3416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s-419"/>
              <a:t>Conclusions</a:t>
            </a:r>
          </a:p>
        </p:txBody>
      </p:sp>
      <p:sp>
        <p:nvSpPr>
          <p:cNvPr id="266" name="Shape 26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s-419"/>
              <a:t>Technical: In order to achieve a scene that closely resembled the scene of Neon Genesis Evangelion we played around with background colors, illumination and lights as well as object depth and camera angle until we were satisfied with the similarity we achieved.</a:t>
            </a:r>
          </a:p>
          <a:p>
            <a:pPr lvl="0" rtl="0">
              <a:spcBef>
                <a:spcPts val="0"/>
              </a:spcBef>
              <a:buNone/>
            </a:pPr>
            <a:endParaRPr/>
          </a:p>
          <a:p>
            <a:pPr lvl="0" rtl="0">
              <a:spcBef>
                <a:spcPts val="0"/>
              </a:spcBef>
              <a:buNone/>
            </a:pPr>
            <a:endParaRPr/>
          </a:p>
          <a:p>
            <a:pPr marL="457200" lvl="0" indent="-342900" rtl="0">
              <a:spcBef>
                <a:spcPts val="0"/>
              </a:spcBef>
            </a:pPr>
            <a:r>
              <a:rPr lang="es-419"/>
              <a:t>Ethical: In the anime Shinji’s father shows 0 ethical responsibility. He is willing to do whatever it takes to achieve what he is after even if it means the dead of several people.</a:t>
            </a:r>
          </a:p>
          <a:p>
            <a:pPr lvl="0" rtl="0">
              <a:spcBef>
                <a:spcPts val="0"/>
              </a:spcBef>
              <a:buNone/>
            </a:pPr>
            <a:endParaRPr/>
          </a:p>
        </p:txBody>
      </p:sp>
      <p:pic>
        <p:nvPicPr>
          <p:cNvPr id="267" name="Shape 267"/>
          <p:cNvPicPr preferRelativeResize="0"/>
          <p:nvPr/>
        </p:nvPicPr>
        <p:blipFill>
          <a:blip r:embed="rId3">
            <a:alphaModFix/>
          </a:blip>
          <a:stretch>
            <a:fillRect/>
          </a:stretch>
        </p:blipFill>
        <p:spPr>
          <a:xfrm>
            <a:off x="7592768" y="0"/>
            <a:ext cx="1551225" cy="1266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Conclusions</a:t>
            </a:r>
          </a:p>
        </p:txBody>
      </p:sp>
      <p:sp>
        <p:nvSpPr>
          <p:cNvPr id="273" name="Shape 273"/>
          <p:cNvSpPr txBox="1">
            <a:spLocks noGrp="1"/>
          </p:cNvSpPr>
          <p:nvPr>
            <p:ph type="body" idx="1"/>
          </p:nvPr>
        </p:nvSpPr>
        <p:spPr>
          <a:xfrm>
            <a:off x="253375" y="1152475"/>
            <a:ext cx="8520600" cy="3416400"/>
          </a:xfrm>
          <a:prstGeom prst="rect">
            <a:avLst/>
          </a:prstGeom>
        </p:spPr>
        <p:txBody>
          <a:bodyPr wrap="square" lIns="91425" tIns="91425" rIns="91425" bIns="91425" anchor="t" anchorCtr="0">
            <a:noAutofit/>
          </a:bodyPr>
          <a:lstStyle/>
          <a:p>
            <a:pPr lvl="0" algn="l" rtl="0">
              <a:spcBef>
                <a:spcPts val="0"/>
              </a:spcBef>
              <a:buNone/>
            </a:pPr>
            <a:r>
              <a:rPr lang="es-419"/>
              <a:t>Citizenship: Neon Genesis Evangelion has been critically acclaimed both in japan and outside of japan, the series has gained lots of fans around the world creating a loyal fanbase, it has even give birth to many debates about its various religious symbolism and psychological themes, it is often considered as a Anime classic by various critics.</a:t>
            </a:r>
          </a:p>
          <a:p>
            <a:pPr lvl="0" algn="l" rtl="0">
              <a:spcBef>
                <a:spcPts val="0"/>
              </a:spcBef>
              <a:buNone/>
            </a:pPr>
            <a:endParaRPr/>
          </a:p>
          <a:p>
            <a:pPr lvl="0" algn="l">
              <a:spcBef>
                <a:spcPts val="0"/>
              </a:spcBef>
              <a:buNone/>
            </a:pPr>
            <a:r>
              <a:rPr lang="es-419"/>
              <a:t>Environmental: Often in the anime landscapes and environments are fully destroyed when Evas(giant robots) and Angels(giant alien like creatures) fight each other, in general in the animation environment looks destroyed or semi destroyed.</a:t>
            </a:r>
          </a:p>
        </p:txBody>
      </p:sp>
      <p:pic>
        <p:nvPicPr>
          <p:cNvPr id="274" name="Shape 274"/>
          <p:cNvPicPr preferRelativeResize="0"/>
          <p:nvPr/>
        </p:nvPicPr>
        <p:blipFill>
          <a:blip r:embed="rId3">
            <a:alphaModFix/>
          </a:blip>
          <a:stretch>
            <a:fillRect/>
          </a:stretch>
        </p:blipFill>
        <p:spPr>
          <a:xfrm>
            <a:off x="7708775" y="1"/>
            <a:ext cx="1435225" cy="1096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30200" rtl="0">
              <a:spcBef>
                <a:spcPts val="0"/>
              </a:spcBef>
              <a:spcAft>
                <a:spcPts val="0"/>
              </a:spcAft>
              <a:buSzPct val="100000"/>
            </a:pPr>
            <a:r>
              <a:rPr lang="es-419" sz="1600"/>
              <a:t>Rock texture </a:t>
            </a:r>
            <a:r>
              <a:rPr lang="es-419" sz="1600" u="sng">
                <a:solidFill>
                  <a:schemeClr val="accent5"/>
                </a:solidFill>
                <a:hlinkClick r:id="rId3"/>
              </a:rPr>
              <a:t>http://cdn.designbeep.com/wp-content/uploads/2013/09/11.rock-texture.jpg</a:t>
            </a:r>
          </a:p>
          <a:p>
            <a:pPr marL="457200" lvl="0" indent="-330200" rtl="0">
              <a:spcBef>
                <a:spcPts val="0"/>
              </a:spcBef>
              <a:spcAft>
                <a:spcPts val="0"/>
              </a:spcAft>
              <a:buSzPct val="100000"/>
            </a:pPr>
            <a:r>
              <a:rPr lang="es-419" sz="1600"/>
              <a:t>Meaning of colors: </a:t>
            </a:r>
            <a:r>
              <a:rPr lang="es-419" sz="1600" u="sng">
                <a:solidFill>
                  <a:schemeClr val="accent5"/>
                </a:solidFill>
                <a:hlinkClick r:id="rId4"/>
              </a:rPr>
              <a:t>https://www.euroresidentes.com/horoscopos/colores/significado-color-negro.htm</a:t>
            </a:r>
          </a:p>
          <a:p>
            <a:pPr marL="457200" lvl="0" indent="-330200" rtl="0">
              <a:spcBef>
                <a:spcPts val="0"/>
              </a:spcBef>
              <a:spcAft>
                <a:spcPts val="0"/>
              </a:spcAft>
              <a:buSzPct val="100000"/>
            </a:pPr>
            <a:r>
              <a:rPr lang="es-419" sz="1600"/>
              <a:t>Sand texture </a:t>
            </a:r>
            <a:r>
              <a:rPr lang="es-419" sz="1600" u="sng">
                <a:solidFill>
                  <a:schemeClr val="accent5"/>
                </a:solidFill>
                <a:hlinkClick r:id="rId5"/>
              </a:rPr>
              <a:t>http://brentwoodmaterial.com/wp-content/uploads/2011/11/Fine-Meremac-Sand.png</a:t>
            </a:r>
          </a:p>
          <a:p>
            <a:pPr marL="457200" lvl="0" indent="-330200" rtl="0">
              <a:spcBef>
                <a:spcPts val="0"/>
              </a:spcBef>
              <a:spcAft>
                <a:spcPts val="0"/>
              </a:spcAft>
              <a:buSzPct val="100000"/>
            </a:pPr>
            <a:r>
              <a:rPr lang="es-419" sz="1600"/>
              <a:t>Mountain texture: </a:t>
            </a:r>
            <a:r>
              <a:rPr lang="es-419" sz="1600" u="sng">
                <a:solidFill>
                  <a:schemeClr val="hlink"/>
                </a:solidFill>
                <a:hlinkClick r:id="rId6"/>
              </a:rPr>
              <a:t>https://upload.wikimedia.org/wikipedia/commons/a/a7/Stone_gimp.png</a:t>
            </a:r>
          </a:p>
          <a:p>
            <a:pPr marL="457200" lvl="0" indent="-330200" rtl="0">
              <a:spcBef>
                <a:spcPts val="0"/>
              </a:spcBef>
              <a:spcAft>
                <a:spcPts val="0"/>
              </a:spcAft>
              <a:buSzPct val="100000"/>
            </a:pPr>
            <a:r>
              <a:rPr lang="es-419" sz="1600"/>
              <a:t>Trees: </a:t>
            </a:r>
            <a:r>
              <a:rPr lang="es-419" sz="1600" u="sng">
                <a:solidFill>
                  <a:schemeClr val="hlink"/>
                </a:solidFill>
                <a:hlinkClick r:id="rId7"/>
              </a:rPr>
              <a:t>http://arbaro.sourceforge.net/</a:t>
            </a:r>
          </a:p>
          <a:p>
            <a:pPr lvl="0" rtl="0">
              <a:spcBef>
                <a:spcPts val="0"/>
              </a:spcBef>
              <a:spcAft>
                <a:spcPts val="0"/>
              </a:spcAft>
              <a:buNone/>
            </a:pPr>
            <a:endParaRPr/>
          </a:p>
        </p:txBody>
      </p:sp>
      <p:sp>
        <p:nvSpPr>
          <p:cNvPr id="280" name="Shape 28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s-419"/>
              <a:t>References: Textures and colors (1-2)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endParaRPr/>
          </a:p>
        </p:txBody>
      </p:sp>
      <p:sp>
        <p:nvSpPr>
          <p:cNvPr id="80" name="Shape 8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81" name="Shape 81"/>
          <p:cNvPicPr preferRelativeResize="0"/>
          <p:nvPr/>
        </p:nvPicPr>
        <p:blipFill>
          <a:blip r:embed="rId3">
            <a:alphaModFix/>
          </a:blip>
          <a:stretch>
            <a:fillRect/>
          </a:stretch>
        </p:blipFill>
        <p:spPr>
          <a:xfrm>
            <a:off x="1666417" y="0"/>
            <a:ext cx="5811167"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References: Images (2-2)</a:t>
            </a:r>
          </a:p>
        </p:txBody>
      </p:sp>
      <p:sp>
        <p:nvSpPr>
          <p:cNvPr id="286" name="Shape 286"/>
          <p:cNvSpPr txBox="1">
            <a:spLocks noGrp="1"/>
          </p:cNvSpPr>
          <p:nvPr>
            <p:ph type="body" idx="1"/>
          </p:nvPr>
        </p:nvSpPr>
        <p:spPr>
          <a:xfrm>
            <a:off x="95775" y="1152475"/>
            <a:ext cx="8736600" cy="3416400"/>
          </a:xfrm>
          <a:prstGeom prst="rect">
            <a:avLst/>
          </a:prstGeom>
        </p:spPr>
        <p:txBody>
          <a:bodyPr wrap="square" lIns="91425" tIns="91425" rIns="91425" bIns="91425" anchor="t" anchorCtr="0">
            <a:noAutofit/>
          </a:bodyPr>
          <a:lstStyle/>
          <a:p>
            <a:pPr marL="457200" lvl="0" indent="-317500">
              <a:spcBef>
                <a:spcPts val="0"/>
              </a:spcBef>
              <a:spcAft>
                <a:spcPts val="0"/>
              </a:spcAft>
              <a:buSzPct val="100000"/>
            </a:pPr>
            <a:r>
              <a:rPr lang="es-419" sz="1400" u="sng">
                <a:solidFill>
                  <a:schemeClr val="hlink"/>
                </a:solidFill>
                <a:hlinkClick r:id="rId3"/>
              </a:rPr>
              <a:t>https://vignette4.wikia.nocookie.net/evangelion/images/3/3b/Eva-01_berserk_howl.png/revision/latest/scale-to-width-down/640?cb=20120630173753</a:t>
            </a:r>
          </a:p>
          <a:p>
            <a:pPr marL="457200" lvl="0" indent="-317500">
              <a:spcBef>
                <a:spcPts val="0"/>
              </a:spcBef>
              <a:spcAft>
                <a:spcPts val="0"/>
              </a:spcAft>
              <a:buSzPct val="100000"/>
            </a:pPr>
            <a:r>
              <a:rPr lang="es-419" sz="1400" u="sng">
                <a:solidFill>
                  <a:schemeClr val="hlink"/>
                </a:solidFill>
                <a:hlinkClick r:id="rId4"/>
              </a:rPr>
              <a:t>https://media.nyusu.fm/ranking/option/940/31465.png</a:t>
            </a:r>
          </a:p>
          <a:p>
            <a:pPr marL="457200" lvl="0" indent="-317500">
              <a:spcBef>
                <a:spcPts val="0"/>
              </a:spcBef>
              <a:spcAft>
                <a:spcPts val="0"/>
              </a:spcAft>
              <a:buSzPct val="100000"/>
            </a:pPr>
            <a:r>
              <a:rPr lang="es-419" sz="1400" u="sng">
                <a:solidFill>
                  <a:schemeClr val="hlink"/>
                </a:solidFill>
                <a:hlinkClick r:id="rId5"/>
              </a:rPr>
              <a:t>https://i.ytimg.com/vi/Bs8U6I-Z7Zo/hqdefault.jpg</a:t>
            </a:r>
          </a:p>
          <a:p>
            <a:pPr marL="457200" lvl="0" indent="-317500">
              <a:spcBef>
                <a:spcPts val="0"/>
              </a:spcBef>
              <a:spcAft>
                <a:spcPts val="0"/>
              </a:spcAft>
              <a:buSzPct val="100000"/>
            </a:pPr>
            <a:r>
              <a:rPr lang="es-419" sz="1400" u="sng">
                <a:solidFill>
                  <a:schemeClr val="hlink"/>
                </a:solidFill>
                <a:hlinkClick r:id="rId6"/>
              </a:rPr>
              <a:t>http://www.bogleech.com/scrapbook/angel-lilith2.jpg</a:t>
            </a:r>
          </a:p>
          <a:p>
            <a:pPr marL="457200" lvl="0" indent="-317500" rtl="0">
              <a:spcBef>
                <a:spcPts val="0"/>
              </a:spcBef>
              <a:spcAft>
                <a:spcPts val="0"/>
              </a:spcAft>
              <a:buSzPct val="100000"/>
            </a:pPr>
            <a:r>
              <a:rPr lang="es-419" sz="1400" u="sng">
                <a:solidFill>
                  <a:schemeClr val="hlink"/>
                </a:solidFill>
                <a:hlinkClick r:id="rId7"/>
              </a:rPr>
              <a:t>http://pm1.narvii.com/6529/e4add2e37929cf8c82afeab538d7aaed5e844187_hq.jpg</a:t>
            </a:r>
          </a:p>
          <a:p>
            <a:pPr marL="457200" lvl="0" indent="-317500">
              <a:spcBef>
                <a:spcPts val="0"/>
              </a:spcBef>
              <a:spcAft>
                <a:spcPts val="0"/>
              </a:spcAft>
              <a:buSzPct val="100000"/>
            </a:pPr>
            <a:r>
              <a:rPr lang="es-419" sz="1400" u="sng">
                <a:solidFill>
                  <a:schemeClr val="hlink"/>
                </a:solidFill>
                <a:hlinkClick r:id="rId8"/>
              </a:rPr>
              <a:t>http://www.sbs.com.au/popasia/sites/sbs.com.au.popasia/files/end-of-evangelion.jpg</a:t>
            </a:r>
          </a:p>
          <a:p>
            <a:pPr marL="457200" lvl="0" indent="-317500" rtl="0">
              <a:spcBef>
                <a:spcPts val="0"/>
              </a:spcBef>
              <a:spcAft>
                <a:spcPts val="0"/>
              </a:spcAft>
              <a:buSzPct val="100000"/>
            </a:pPr>
            <a:r>
              <a:rPr lang="es-419" sz="1400" u="sng">
                <a:solidFill>
                  <a:schemeClr val="hlink"/>
                </a:solidFill>
                <a:hlinkClick r:id="rId9"/>
              </a:rPr>
              <a:t>https://31.media.tumblr.com/af4b594a46761340132635fc71a5448a/tumblr_inline_mnqu21TYJ21qz4rgp.jpg</a:t>
            </a:r>
          </a:p>
          <a:p>
            <a:pPr marL="457200" lvl="0" indent="-317500" rtl="0">
              <a:spcBef>
                <a:spcPts val="0"/>
              </a:spcBef>
              <a:spcAft>
                <a:spcPts val="0"/>
              </a:spcAft>
              <a:buSzPct val="100000"/>
            </a:pPr>
            <a:r>
              <a:rPr lang="es-419" sz="1400" u="sng">
                <a:solidFill>
                  <a:schemeClr val="hlink"/>
                </a:solidFill>
                <a:hlinkClick r:id="rId10"/>
              </a:rPr>
              <a:t>https://static.vix.com/es/sites/default/files/styles/large/public/btg/comics.batanga.com/files/5-cosas-que-debes-saber-sobre-Evangelion-para-entenderlo-un-poco-mejor.png?itok=I5sWs3nL</a:t>
            </a:r>
          </a:p>
          <a:p>
            <a:pPr marL="457200" lvl="0" indent="-317500" rtl="0">
              <a:spcBef>
                <a:spcPts val="0"/>
              </a:spcBef>
              <a:spcAft>
                <a:spcPts val="0"/>
              </a:spcAft>
              <a:buSzPct val="100000"/>
            </a:pPr>
            <a:r>
              <a:rPr lang="es-419" sz="1400" u="sng">
                <a:solidFill>
                  <a:schemeClr val="hlink"/>
                </a:solidFill>
                <a:hlinkClick r:id="rId11"/>
              </a:rPr>
              <a:t>http://vignette1.wikia.nocookie.net/evangelion/images/2/2e/Shinji_PCH.png/revision/latest?cb=20130502152628&amp;path-prefix=es</a:t>
            </a:r>
          </a:p>
          <a:p>
            <a:pPr marL="457200" lvl="0" indent="-317500" rtl="0">
              <a:spcBef>
                <a:spcPts val="0"/>
              </a:spcBef>
              <a:spcAft>
                <a:spcPts val="0"/>
              </a:spcAft>
              <a:buSzPct val="100000"/>
            </a:pPr>
            <a:r>
              <a:rPr lang="es-419" sz="1400" u="sng">
                <a:solidFill>
                  <a:schemeClr val="hlink"/>
                </a:solidFill>
                <a:hlinkClick r:id="rId12"/>
              </a:rPr>
              <a:t>https://forgottenadvertisements.files.wordpress.com/2012/04/penpeneat.jpg</a:t>
            </a:r>
          </a:p>
          <a:p>
            <a:pPr marL="457200" lvl="0" indent="-317500" rtl="0">
              <a:spcBef>
                <a:spcPts val="0"/>
              </a:spcBef>
              <a:spcAft>
                <a:spcPts val="0"/>
              </a:spcAft>
              <a:buSzPct val="100000"/>
            </a:pPr>
            <a:r>
              <a:rPr lang="es-419" sz="1400" u="sng">
                <a:solidFill>
                  <a:schemeClr val="hlink"/>
                </a:solidFill>
                <a:hlinkClick r:id="rId13"/>
              </a:rPr>
              <a:t>http://2.bp.blogspot.com/-_9cDcPpb-Ow/Tv9eEmfhucI/AAAAAAAABoo/VeP3uQFRzME/s1600/wtf_shinji.jpg</a:t>
            </a:r>
          </a:p>
          <a:p>
            <a:pPr lvl="0">
              <a:spcBef>
                <a:spcPts val="0"/>
              </a:spcBef>
              <a:spcAft>
                <a:spcPts val="0"/>
              </a:spcAft>
              <a:buNone/>
            </a:pP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a:off x="1270128" y="95350"/>
            <a:ext cx="6603750" cy="495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Models</a:t>
            </a:r>
          </a:p>
        </p:txBody>
      </p:sp>
      <p:sp>
        <p:nvSpPr>
          <p:cNvPr id="92" name="Shape 92"/>
          <p:cNvSpPr txBox="1">
            <a:spLocks noGrp="1"/>
          </p:cNvSpPr>
          <p:nvPr>
            <p:ph type="body" idx="1"/>
          </p:nvPr>
        </p:nvSpPr>
        <p:spPr>
          <a:xfrm>
            <a:off x="311700" y="1152475"/>
            <a:ext cx="3945300" cy="3416400"/>
          </a:xfrm>
          <a:prstGeom prst="rect">
            <a:avLst/>
          </a:prstGeom>
        </p:spPr>
        <p:txBody>
          <a:bodyPr wrap="square" lIns="91425" tIns="91425" rIns="91425" bIns="91425" anchor="t" anchorCtr="0">
            <a:noAutofit/>
          </a:bodyPr>
          <a:lstStyle/>
          <a:p>
            <a:pPr lvl="0">
              <a:spcBef>
                <a:spcPts val="0"/>
              </a:spcBef>
              <a:buNone/>
            </a:pPr>
            <a:r>
              <a:rPr lang="es-419"/>
              <a:t>Most of the models used for this composition are original:</a:t>
            </a:r>
          </a:p>
          <a:p>
            <a:pPr marL="457200" lvl="0" indent="-342900" rtl="0">
              <a:spcBef>
                <a:spcPts val="0"/>
              </a:spcBef>
            </a:pPr>
            <a:r>
              <a:rPr lang="es-419"/>
              <a:t>Buildings (1 to 5)</a:t>
            </a:r>
          </a:p>
          <a:p>
            <a:pPr marL="457200" lvl="0" indent="-342900" rtl="0">
              <a:spcBef>
                <a:spcPts val="0"/>
              </a:spcBef>
            </a:pPr>
            <a:r>
              <a:rPr lang="es-419"/>
              <a:t>Planet</a:t>
            </a:r>
          </a:p>
          <a:p>
            <a:pPr marL="457200" lvl="0" indent="-342900" rtl="0">
              <a:spcBef>
                <a:spcPts val="0"/>
              </a:spcBef>
            </a:pPr>
            <a:r>
              <a:rPr lang="es-419"/>
              <a:t>Stars</a:t>
            </a:r>
          </a:p>
          <a:p>
            <a:pPr marL="457200" lvl="0" indent="-342900" rtl="0">
              <a:spcBef>
                <a:spcPts val="0"/>
              </a:spcBef>
            </a:pPr>
            <a:r>
              <a:rPr lang="es-419"/>
              <a:t>Sand</a:t>
            </a:r>
          </a:p>
          <a:p>
            <a:pPr marL="457200" lvl="0" indent="-342900">
              <a:spcBef>
                <a:spcPts val="0"/>
              </a:spcBef>
            </a:pPr>
            <a:r>
              <a:rPr lang="es-419"/>
              <a:t>Mountains (1 and 2)</a:t>
            </a:r>
          </a:p>
        </p:txBody>
      </p:sp>
      <p:sp>
        <p:nvSpPr>
          <p:cNvPr id="93" name="Shape 93"/>
          <p:cNvSpPr txBox="1">
            <a:spLocks noGrp="1"/>
          </p:cNvSpPr>
          <p:nvPr>
            <p:ph type="body" idx="1"/>
          </p:nvPr>
        </p:nvSpPr>
        <p:spPr>
          <a:xfrm>
            <a:off x="4312975" y="1152475"/>
            <a:ext cx="3945300" cy="3416400"/>
          </a:xfrm>
          <a:prstGeom prst="rect">
            <a:avLst/>
          </a:prstGeom>
        </p:spPr>
        <p:txBody>
          <a:bodyPr wrap="square" lIns="91425" tIns="91425" rIns="91425" bIns="91425" anchor="t" anchorCtr="0">
            <a:noAutofit/>
          </a:bodyPr>
          <a:lstStyle/>
          <a:p>
            <a:pPr lvl="0" rtl="0">
              <a:spcBef>
                <a:spcPts val="0"/>
              </a:spcBef>
              <a:buNone/>
            </a:pPr>
            <a:r>
              <a:rPr lang="es-419"/>
              <a:t>Imported models:</a:t>
            </a:r>
          </a:p>
          <a:p>
            <a:pPr marL="457200" lvl="0" indent="-342900" rtl="0">
              <a:spcBef>
                <a:spcPts val="0"/>
              </a:spcBef>
            </a:pPr>
            <a:r>
              <a:rPr lang="es-419"/>
              <a:t>Water</a:t>
            </a:r>
          </a:p>
          <a:p>
            <a:pPr marL="457200" lvl="0" indent="-342900" rtl="0">
              <a:spcBef>
                <a:spcPts val="0"/>
              </a:spcBef>
            </a:pPr>
            <a:r>
              <a:rPr lang="es-419"/>
              <a:t>Palms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Procedure to create fallen buildings</a:t>
            </a:r>
          </a:p>
        </p:txBody>
      </p:sp>
      <p:pic>
        <p:nvPicPr>
          <p:cNvPr id="99" name="Shape 99"/>
          <p:cNvPicPr preferRelativeResize="0"/>
          <p:nvPr/>
        </p:nvPicPr>
        <p:blipFill>
          <a:blip r:embed="rId3">
            <a:alphaModFix/>
          </a:blip>
          <a:stretch>
            <a:fillRect/>
          </a:stretch>
        </p:blipFill>
        <p:spPr>
          <a:xfrm>
            <a:off x="5421925" y="1652575"/>
            <a:ext cx="2381250" cy="1838325"/>
          </a:xfrm>
          <a:prstGeom prst="rect">
            <a:avLst/>
          </a:prstGeom>
          <a:noFill/>
          <a:ln>
            <a:noFill/>
          </a:ln>
        </p:spPr>
      </p:pic>
      <p:pic>
        <p:nvPicPr>
          <p:cNvPr id="100" name="Shape 100"/>
          <p:cNvPicPr preferRelativeResize="0"/>
          <p:nvPr/>
        </p:nvPicPr>
        <p:blipFill>
          <a:blip r:embed="rId4">
            <a:alphaModFix/>
          </a:blip>
          <a:stretch>
            <a:fillRect/>
          </a:stretch>
        </p:blipFill>
        <p:spPr>
          <a:xfrm>
            <a:off x="311700" y="2179013"/>
            <a:ext cx="3171825" cy="1238250"/>
          </a:xfrm>
          <a:prstGeom prst="rect">
            <a:avLst/>
          </a:prstGeom>
          <a:noFill/>
          <a:ln>
            <a:noFill/>
          </a:ln>
        </p:spPr>
      </p:pic>
      <p:pic>
        <p:nvPicPr>
          <p:cNvPr id="101" name="Shape 101"/>
          <p:cNvPicPr preferRelativeResize="0"/>
          <p:nvPr/>
        </p:nvPicPr>
        <p:blipFill>
          <a:blip r:embed="rId5">
            <a:alphaModFix/>
          </a:blip>
          <a:stretch>
            <a:fillRect/>
          </a:stretch>
        </p:blipFill>
        <p:spPr>
          <a:xfrm>
            <a:off x="7803175" y="0"/>
            <a:ext cx="1332776" cy="827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Procedure to create water</a:t>
            </a:r>
          </a:p>
        </p:txBody>
      </p:sp>
      <p:pic>
        <p:nvPicPr>
          <p:cNvPr id="107" name="Shape 107"/>
          <p:cNvPicPr preferRelativeResize="0"/>
          <p:nvPr/>
        </p:nvPicPr>
        <p:blipFill>
          <a:blip r:embed="rId3">
            <a:alphaModFix/>
          </a:blip>
          <a:stretch>
            <a:fillRect/>
          </a:stretch>
        </p:blipFill>
        <p:spPr>
          <a:xfrm>
            <a:off x="910500" y="1017725"/>
            <a:ext cx="2520375" cy="967275"/>
          </a:xfrm>
          <a:prstGeom prst="rect">
            <a:avLst/>
          </a:prstGeom>
          <a:noFill/>
          <a:ln>
            <a:noFill/>
          </a:ln>
        </p:spPr>
      </p:pic>
      <p:pic>
        <p:nvPicPr>
          <p:cNvPr id="108" name="Shape 108"/>
          <p:cNvPicPr preferRelativeResize="0"/>
          <p:nvPr/>
        </p:nvPicPr>
        <p:blipFill>
          <a:blip r:embed="rId4">
            <a:alphaModFix/>
          </a:blip>
          <a:stretch>
            <a:fillRect/>
          </a:stretch>
        </p:blipFill>
        <p:spPr>
          <a:xfrm>
            <a:off x="4434563" y="910088"/>
            <a:ext cx="4791075" cy="2085975"/>
          </a:xfrm>
          <a:prstGeom prst="rect">
            <a:avLst/>
          </a:prstGeom>
          <a:noFill/>
          <a:ln>
            <a:noFill/>
          </a:ln>
        </p:spPr>
      </p:pic>
      <p:pic>
        <p:nvPicPr>
          <p:cNvPr id="109" name="Shape 109"/>
          <p:cNvPicPr preferRelativeResize="0"/>
          <p:nvPr/>
        </p:nvPicPr>
        <p:blipFill>
          <a:blip r:embed="rId5">
            <a:alphaModFix/>
          </a:blip>
          <a:stretch>
            <a:fillRect/>
          </a:stretch>
        </p:blipFill>
        <p:spPr>
          <a:xfrm>
            <a:off x="7527075" y="0"/>
            <a:ext cx="1616925" cy="910100"/>
          </a:xfrm>
          <a:prstGeom prst="rect">
            <a:avLst/>
          </a:prstGeom>
          <a:noFill/>
          <a:ln>
            <a:noFill/>
          </a:ln>
        </p:spPr>
      </p:pic>
      <p:pic>
        <p:nvPicPr>
          <p:cNvPr id="110" name="Shape 110"/>
          <p:cNvPicPr preferRelativeResize="0"/>
          <p:nvPr/>
        </p:nvPicPr>
        <p:blipFill>
          <a:blip r:embed="rId6">
            <a:alphaModFix/>
          </a:blip>
          <a:stretch>
            <a:fillRect/>
          </a:stretch>
        </p:blipFill>
        <p:spPr>
          <a:xfrm>
            <a:off x="2614613" y="3090138"/>
            <a:ext cx="3914775" cy="1800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Procedure to create background colors</a:t>
            </a:r>
          </a:p>
        </p:txBody>
      </p:sp>
      <p:pic>
        <p:nvPicPr>
          <p:cNvPr id="116" name="Shape 116"/>
          <p:cNvPicPr preferRelativeResize="0"/>
          <p:nvPr/>
        </p:nvPicPr>
        <p:blipFill>
          <a:blip r:embed="rId3">
            <a:alphaModFix/>
          </a:blip>
          <a:stretch>
            <a:fillRect/>
          </a:stretch>
        </p:blipFill>
        <p:spPr>
          <a:xfrm>
            <a:off x="2152650" y="2679813"/>
            <a:ext cx="4838700" cy="2447925"/>
          </a:xfrm>
          <a:prstGeom prst="rect">
            <a:avLst/>
          </a:prstGeom>
          <a:noFill/>
          <a:ln>
            <a:noFill/>
          </a:ln>
        </p:spPr>
      </p:pic>
      <p:pic>
        <p:nvPicPr>
          <p:cNvPr id="117" name="Shape 117"/>
          <p:cNvPicPr preferRelativeResize="0"/>
          <p:nvPr/>
        </p:nvPicPr>
        <p:blipFill>
          <a:blip r:embed="rId4">
            <a:alphaModFix/>
          </a:blip>
          <a:stretch>
            <a:fillRect/>
          </a:stretch>
        </p:blipFill>
        <p:spPr>
          <a:xfrm>
            <a:off x="498313" y="939163"/>
            <a:ext cx="3190875" cy="1714500"/>
          </a:xfrm>
          <a:prstGeom prst="rect">
            <a:avLst/>
          </a:prstGeom>
          <a:noFill/>
          <a:ln>
            <a:noFill/>
          </a:ln>
        </p:spPr>
      </p:pic>
      <p:pic>
        <p:nvPicPr>
          <p:cNvPr id="118" name="Shape 118"/>
          <p:cNvPicPr preferRelativeResize="0"/>
          <p:nvPr/>
        </p:nvPicPr>
        <p:blipFill>
          <a:blip r:embed="rId5">
            <a:alphaModFix/>
          </a:blip>
          <a:stretch>
            <a:fillRect/>
          </a:stretch>
        </p:blipFill>
        <p:spPr>
          <a:xfrm>
            <a:off x="4071650" y="1055456"/>
            <a:ext cx="5072350" cy="1481944"/>
          </a:xfrm>
          <a:prstGeom prst="rect">
            <a:avLst/>
          </a:prstGeom>
          <a:noFill/>
          <a:ln>
            <a:noFill/>
          </a:ln>
        </p:spPr>
      </p:pic>
      <p:pic>
        <p:nvPicPr>
          <p:cNvPr id="119" name="Shape 119"/>
          <p:cNvPicPr preferRelativeResize="0"/>
          <p:nvPr/>
        </p:nvPicPr>
        <p:blipFill>
          <a:blip r:embed="rId6">
            <a:alphaModFix/>
          </a:blip>
          <a:stretch>
            <a:fillRect/>
          </a:stretch>
        </p:blipFill>
        <p:spPr>
          <a:xfrm>
            <a:off x="7537575" y="0"/>
            <a:ext cx="1606424" cy="1204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a:t>Layout and Composition</a:t>
            </a:r>
          </a:p>
        </p:txBody>
      </p:sp>
      <p:sp>
        <p:nvSpPr>
          <p:cNvPr id="125" name="Shape 125"/>
          <p:cNvSpPr txBox="1">
            <a:spLocks noGrp="1"/>
          </p:cNvSpPr>
          <p:nvPr>
            <p:ph type="body" idx="1"/>
          </p:nvPr>
        </p:nvSpPr>
        <p:spPr>
          <a:xfrm>
            <a:off x="311700" y="1152475"/>
            <a:ext cx="8520600" cy="3416400"/>
          </a:xfrm>
          <a:prstGeom prst="rect">
            <a:avLst/>
          </a:prstGeom>
          <a:solidFill>
            <a:srgbClr val="FFFFFF"/>
          </a:solidFill>
        </p:spPr>
        <p:txBody>
          <a:bodyPr wrap="square" lIns="91425" tIns="91425" rIns="91425" bIns="91425" anchor="t" anchorCtr="0">
            <a:noAutofit/>
          </a:bodyPr>
          <a:lstStyle/>
          <a:p>
            <a:pPr lvl="0" rtl="0">
              <a:lnSpc>
                <a:spcPct val="90000"/>
              </a:lnSpc>
              <a:spcBef>
                <a:spcPts val="1000"/>
              </a:spcBef>
              <a:spcAft>
                <a:spcPts val="0"/>
              </a:spcAft>
              <a:buClr>
                <a:schemeClr val="dk1"/>
              </a:buClr>
              <a:buSzPct val="61111"/>
              <a:buFont typeface="Arial"/>
              <a:buNone/>
            </a:pPr>
            <a:r>
              <a:rPr lang="es-419">
                <a:solidFill>
                  <a:schemeClr val="dk1"/>
                </a:solidFill>
              </a:rPr>
              <a:t>Our layout was based on the described scene, we tried to keep things as close to the inspiration pic as possible so we placed the objects like they are placed in the original scene</a:t>
            </a:r>
          </a:p>
          <a:p>
            <a:pPr lvl="0" rtl="0">
              <a:lnSpc>
                <a:spcPct val="90000"/>
              </a:lnSpc>
              <a:spcBef>
                <a:spcPts val="1000"/>
              </a:spcBef>
              <a:spcAft>
                <a:spcPts val="0"/>
              </a:spcAft>
              <a:buClr>
                <a:schemeClr val="dk1"/>
              </a:buClr>
              <a:buSzPct val="61111"/>
              <a:buFont typeface="Arial"/>
              <a:buNone/>
            </a:pPr>
            <a:r>
              <a:rPr lang="es-419">
                <a:solidFill>
                  <a:schemeClr val="dk1"/>
                </a:solidFill>
              </a:rPr>
              <a:t>The layout consists of a moon with the julia fractal, the sand with random heights, the mountains with mid point interpolation and the rest of the objects to represent the ones in the scene, like the buildings or trees representing the main characters.</a:t>
            </a:r>
          </a:p>
          <a:p>
            <a:pPr lvl="0" rtl="0">
              <a:lnSpc>
                <a:spcPct val="90000"/>
              </a:lnSpc>
              <a:spcBef>
                <a:spcPts val="1000"/>
              </a:spcBef>
              <a:spcAft>
                <a:spcPts val="0"/>
              </a:spcAft>
              <a:buClr>
                <a:schemeClr val="dk1"/>
              </a:buClr>
              <a:buSzPct val="61111"/>
              <a:buFont typeface="Arial"/>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1270</Words>
  <Application>Microsoft Office PowerPoint</Application>
  <PresentationFormat>Presentación en pantalla (16:9)</PresentationFormat>
  <Paragraphs>113</Paragraphs>
  <Slides>30</Slides>
  <Notes>30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30</vt:i4>
      </vt:variant>
    </vt:vector>
  </HeadingPairs>
  <TitlesOfParts>
    <vt:vector size="33" baseType="lpstr">
      <vt:lpstr>Arial</vt:lpstr>
      <vt:lpstr>Calibri</vt:lpstr>
      <vt:lpstr>Simple Light</vt:lpstr>
      <vt:lpstr>POV Project Los Moons</vt:lpstr>
      <vt:lpstr>Introduction</vt:lpstr>
      <vt:lpstr>Presentación de PowerPoint</vt:lpstr>
      <vt:lpstr>Presentación de PowerPoint</vt:lpstr>
      <vt:lpstr>Models</vt:lpstr>
      <vt:lpstr>Procedure to create fallen buildings</vt:lpstr>
      <vt:lpstr>Procedure to create water</vt:lpstr>
      <vt:lpstr>Procedure to create background colors</vt:lpstr>
      <vt:lpstr>Layout and Composition</vt:lpstr>
      <vt:lpstr>Fractals: Julia</vt:lpstr>
      <vt:lpstr>2d - Fractal</vt:lpstr>
      <vt:lpstr>Procedure to generate a Terrain</vt:lpstr>
      <vt:lpstr>Procedure to create mountains</vt:lpstr>
      <vt:lpstr>Procedure to create Sand</vt:lpstr>
      <vt:lpstr>Principles of realism (1-2)</vt:lpstr>
      <vt:lpstr>Principles of realism (2-2) </vt:lpstr>
      <vt:lpstr>Textures    Colour Palette</vt:lpstr>
      <vt:lpstr>Camera</vt:lpstr>
      <vt:lpstr>Camera 1: Angle</vt:lpstr>
      <vt:lpstr>Camera 2: Point of view</vt:lpstr>
      <vt:lpstr>Camera 3: (Areal / Angle)</vt:lpstr>
      <vt:lpstr>Illumination</vt:lpstr>
      <vt:lpstr>Illumination</vt:lpstr>
      <vt:lpstr>With vs without illumination (1-3)</vt:lpstr>
      <vt:lpstr>With vs without illumination (2-3)</vt:lpstr>
      <vt:lpstr>With vs without illumination (3-3)</vt:lpstr>
      <vt:lpstr>Conclusions</vt:lpstr>
      <vt:lpstr>Conclusions</vt:lpstr>
      <vt:lpstr>References: Textures and colors (1-2)</vt:lpstr>
      <vt:lpstr>References: Images (2-2)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POV Project Los Moons</dc:title>
  <cp:lastModifiedBy>Carlos Salvador Garza Garza</cp:lastModifiedBy>
  <cp:revision>1</cp:revision>
  <dcterms:modified xsi:type="dcterms:W3CDTF">2017-11-02T04:11:35Z</dcterms:modified>
</cp:coreProperties>
</file>